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Lst>
  <p:notesMasterIdLst>
    <p:notesMasterId r:id="rId8"/>
  </p:notesMasterIdLst>
  <p:sldIdLst>
    <p:sldId id="285" r:id="rId3"/>
    <p:sldId id="258" r:id="rId4"/>
    <p:sldId id="286" r:id="rId5"/>
    <p:sldId id="263" r:id="rId6"/>
    <p:sldId id="267" r:id="rId7"/>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p:scale>
          <a:sx n="96" d="100"/>
          <a:sy n="96" d="100"/>
        </p:scale>
        <p:origin x="-1051"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2E6C6626-F3B9-48A3-B07E-AC007782B2DC}" type="datetimeFigureOut">
              <a:rPr lang="en-US" smtClean="0"/>
              <a:t>11/11/2014</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01D3A794-15EA-4718-8D07-1CE3F92BF74C}" type="slidenum">
              <a:rPr lang="en-US" smtClean="0"/>
              <a:t>‹N›</a:t>
            </a:fld>
            <a:endParaRPr lang="en-US"/>
          </a:p>
        </p:txBody>
      </p:sp>
    </p:spTree>
    <p:extLst>
      <p:ext uri="{BB962C8B-B14F-4D97-AF65-F5344CB8AC3E}">
        <p14:creationId xmlns:p14="http://schemas.microsoft.com/office/powerpoint/2010/main" val="3775522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F554234A-5D71-4D0F-B7A8-900BEC3B3502}" type="slidenum">
              <a:rPr lang="en-GB" smtClean="0"/>
              <a:pPr/>
              <a:t>3</a:t>
            </a:fld>
            <a:endParaRPr lang="en-GB"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196020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TextEdit="1"/>
          </p:cNvSpPr>
          <p:nvPr>
            <p:ph type="sldImg"/>
          </p:nvPr>
        </p:nvSpPr>
        <p:spPr bwMode="auto">
          <a:noFill/>
          <a:ln>
            <a:solidFill>
              <a:srgbClr val="000000"/>
            </a:solidFill>
            <a:miter lim="800000"/>
            <a:headEnd/>
            <a:tailEnd/>
          </a:ln>
        </p:spPr>
      </p:sp>
      <p:sp>
        <p:nvSpPr>
          <p:cNvPr id="140291" name="Rectangle 3"/>
          <p:cNvSpPr>
            <a:spLocks noGrp="1"/>
          </p:cNvSpPr>
          <p:nvPr>
            <p:ph type="body" idx="1"/>
          </p:nvPr>
        </p:nvSpPr>
        <p:spPr bwMode="auto">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1580058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hemeOverride" Target="../theme/themeOverride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fld id="{A36ADC38-573E-4CCB-A15B-31598799FAF5}" type="datetime1">
              <a:rPr lang="en-US" smtClean="0">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BEABF319-44F3-40CB-8DC3-7CB70D8E25E2}"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02248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727825" y="6408742"/>
            <a:ext cx="1919288" cy="365125"/>
          </a:xfrm>
        </p:spPr>
        <p:txBody>
          <a:bodyPr/>
          <a:lstStyle>
            <a:lvl1pPr>
              <a:defRPr/>
            </a:lvl1pPr>
          </a:lstStyle>
          <a:p>
            <a:fld id="{99CD8021-08A9-4E60-845A-A750A12568EF}" type="datetime1">
              <a:rPr lang="en-US" smtClean="0">
                <a:solidFill>
                  <a:prstClr val="black"/>
                </a:solidFill>
              </a:rPr>
              <a:pPr/>
              <a:t>11/11/2014</a:t>
            </a:fld>
            <a:endParaRPr lang="fr-FR">
              <a:solidFill>
                <a:prstClr val="black"/>
              </a:solidFill>
            </a:endParaRPr>
          </a:p>
        </p:txBody>
      </p:sp>
      <p:sp>
        <p:nvSpPr>
          <p:cNvPr id="6" name="Footer Placeholder 5"/>
          <p:cNvSpPr>
            <a:spLocks noGrp="1"/>
          </p:cNvSpPr>
          <p:nvPr>
            <p:ph type="ftr" sz="quarter" idx="11"/>
          </p:nvPr>
        </p:nvSpPr>
        <p:spPr>
          <a:xfrm>
            <a:off x="4379915" y="6408742"/>
            <a:ext cx="2351087" cy="365125"/>
          </a:xfrm>
        </p:spPr>
        <p:txBody>
          <a:bodyPr/>
          <a:lstStyle>
            <a:lvl1pPr>
              <a:defRPr/>
            </a:lvl1pPr>
          </a:lstStyle>
          <a:p>
            <a:endParaRPr lang="fr-FR">
              <a:solidFill>
                <a:prstClr val="black"/>
              </a:solidFill>
            </a:endParaRPr>
          </a:p>
        </p:txBody>
      </p:sp>
      <p:sp>
        <p:nvSpPr>
          <p:cNvPr id="7" name="Slide Number Placeholder 6"/>
          <p:cNvSpPr>
            <a:spLocks noGrp="1"/>
          </p:cNvSpPr>
          <p:nvPr>
            <p:ph type="sldNum" sz="quarter" idx="12"/>
          </p:nvPr>
        </p:nvSpPr>
        <p:spPr>
          <a:xfrm>
            <a:off x="8647113" y="6408742"/>
            <a:ext cx="366712" cy="365125"/>
          </a:xfrm>
        </p:spPr>
        <p:txBody>
          <a:bodyPr/>
          <a:lstStyle>
            <a:lvl1pPr>
              <a:defRPr smtClean="0"/>
            </a:lvl1pPr>
          </a:lstStyle>
          <a:p>
            <a:pPr>
              <a:defRPr/>
            </a:pPr>
            <a:fld id="{92A7EF2C-036F-472F-90C8-A5C7FB794F25}"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71892771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GB"/>
              <a:t>Business Opportunities Seminar 2nd December, Luanda</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EC24AF-DFD8-4A1A-B6C3-F8932169D798}" type="slidenum">
              <a:rPr lang="en-US"/>
              <a:pPr>
                <a:defRPr/>
              </a:pPr>
              <a:t>‹N›</a:t>
            </a:fld>
            <a:endParaRPr lang="en-US"/>
          </a:p>
        </p:txBody>
      </p:sp>
    </p:spTree>
    <p:extLst>
      <p:ext uri="{BB962C8B-B14F-4D97-AF65-F5344CB8AC3E}">
        <p14:creationId xmlns:p14="http://schemas.microsoft.com/office/powerpoint/2010/main" val="4252153689"/>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fld id="{B649B846-8E8B-47EF-A1DA-B7DA0680FB93}" type="datetime1">
              <a:rPr lang="en-US">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BEABF319-44F3-40CB-8DC3-7CB70D8E25E2}"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475883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lstStyle>
          <a:p>
            <a:fld id="{D2F355C4-03EA-436B-829A-A2C09A4310F4}" type="datetime1">
              <a:rPr lang="en-US">
                <a:solidFill>
                  <a:prstClr val="white"/>
                </a:solidFill>
              </a:rPr>
              <a:pPr/>
              <a:t>11/11/2014</a:t>
            </a:fld>
            <a:endParaRPr lang="fr-FR">
              <a:solidFill>
                <a:prstClr val="white"/>
              </a:solidFill>
            </a:endParaRPr>
          </a:p>
        </p:txBody>
      </p:sp>
      <p:sp>
        <p:nvSpPr>
          <p:cNvPr id="6" name="Footer Placeholder 5"/>
          <p:cNvSpPr>
            <a:spLocks noGrp="1"/>
          </p:cNvSpPr>
          <p:nvPr>
            <p:ph type="ftr" sz="quarter" idx="11"/>
          </p:nvPr>
        </p:nvSpPr>
        <p:spPr/>
        <p:txBody>
          <a:bodyPr/>
          <a:lstStyle>
            <a:lvl1pPr>
              <a:defRPr/>
            </a:lvl1pPr>
          </a:lstStyle>
          <a:p>
            <a:endParaRPr lang="fr-FR">
              <a:solidFill>
                <a:prstClr val="white"/>
              </a:solidFill>
            </a:endParaRPr>
          </a:p>
        </p:txBody>
      </p:sp>
      <p:sp>
        <p:nvSpPr>
          <p:cNvPr id="7" name="Slide Number Placeholder 6"/>
          <p:cNvSpPr>
            <a:spLocks noGrp="1"/>
          </p:cNvSpPr>
          <p:nvPr>
            <p:ph type="sldNum" sz="quarter" idx="12"/>
          </p:nvPr>
        </p:nvSpPr>
        <p:spPr/>
        <p:txBody>
          <a:bodyPr/>
          <a:lstStyle>
            <a:lvl1pPr>
              <a:defRPr/>
            </a:lvl1pPr>
            <a:extLst/>
          </a:lstStyle>
          <a:p>
            <a:pPr>
              <a:defRPr/>
            </a:pPr>
            <a:fld id="{8E43A93C-6D97-4294-B27C-9327B5E24C42}"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573092943"/>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796BF49-2BA8-4CF0-8D7D-CF2BF8815ACB}" type="datetime1">
              <a:rPr lang="en-US">
                <a:solidFill>
                  <a:prstClr val="black"/>
                </a:solidFill>
              </a:rPr>
              <a:pPr/>
              <a:t>11/11/2014</a:t>
            </a:fld>
            <a:endParaRPr lang="fr-FR">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fr-FR">
              <a:solidFill>
                <a:prstClr val="black"/>
              </a:solidFill>
            </a:endParaRPr>
          </a:p>
        </p:txBody>
      </p:sp>
      <p:sp>
        <p:nvSpPr>
          <p:cNvPr id="9" name="Slide Number Placeholder 8"/>
          <p:cNvSpPr>
            <a:spLocks noGrp="1"/>
          </p:cNvSpPr>
          <p:nvPr>
            <p:ph type="sldNum" sz="quarter" idx="12"/>
          </p:nvPr>
        </p:nvSpPr>
        <p:spPr/>
        <p:txBody>
          <a:bodyPr/>
          <a:lstStyle>
            <a:lvl1pPr>
              <a:defRPr/>
            </a:lvl1pPr>
            <a:extLst/>
          </a:lstStyle>
          <a:p>
            <a:pPr>
              <a:defRPr/>
            </a:pPr>
            <a:fld id="{5F366142-0317-4388-B944-ED5DB549098D}"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301955599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1D1A5DE-4EEA-45BF-BC02-A464908A8FC9}" type="datetime1">
              <a:rPr lang="en-US">
                <a:solidFill>
                  <a:prstClr val="white"/>
                </a:solidFill>
              </a:rPr>
              <a:pPr/>
              <a:t>11/11/2014</a:t>
            </a:fld>
            <a:endParaRPr lang="fr-FR">
              <a:solidFill>
                <a:prstClr val="white"/>
              </a:solidFill>
            </a:endParaRPr>
          </a:p>
        </p:txBody>
      </p:sp>
      <p:sp>
        <p:nvSpPr>
          <p:cNvPr id="4" name="Footer Placeholder 3"/>
          <p:cNvSpPr>
            <a:spLocks noGrp="1"/>
          </p:cNvSpPr>
          <p:nvPr>
            <p:ph type="ftr" sz="quarter" idx="11"/>
          </p:nvPr>
        </p:nvSpPr>
        <p:spPr/>
        <p:txBody>
          <a:bodyPr/>
          <a:lstStyle>
            <a:lvl1pPr>
              <a:defRPr/>
            </a:lvl1pPr>
          </a:lstStyle>
          <a:p>
            <a:endParaRPr lang="fr-FR">
              <a:solidFill>
                <a:prstClr val="white"/>
              </a:solidFill>
            </a:endParaRPr>
          </a:p>
        </p:txBody>
      </p:sp>
      <p:sp>
        <p:nvSpPr>
          <p:cNvPr id="5" name="Slide Number Placeholder 4"/>
          <p:cNvSpPr>
            <a:spLocks noGrp="1"/>
          </p:cNvSpPr>
          <p:nvPr>
            <p:ph type="sldNum" sz="quarter" idx="12"/>
          </p:nvPr>
        </p:nvSpPr>
        <p:spPr/>
        <p:txBody>
          <a:bodyPr/>
          <a:lstStyle>
            <a:lvl1pPr>
              <a:defRPr/>
            </a:lvl1pPr>
            <a:extLst/>
          </a:lstStyle>
          <a:p>
            <a:pPr>
              <a:defRPr/>
            </a:pPr>
            <a:fld id="{1ED13944-168B-4656-A71B-81E7629E85A4}"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397465194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fld id="{A2DCC1EF-2553-4D68-9FCF-5F64CB4C40F0}" type="datetime1">
              <a:rPr lang="en-US">
                <a:solidFill>
                  <a:prstClr val="black"/>
                </a:solidFill>
              </a:rPr>
              <a:pPr/>
              <a:t>11/11/2014</a:t>
            </a:fld>
            <a:endParaRPr lang="fr-FR">
              <a:solidFill>
                <a:prstClr val="black"/>
              </a:solidFill>
            </a:endParaRPr>
          </a:p>
        </p:txBody>
      </p:sp>
      <p:sp>
        <p:nvSpPr>
          <p:cNvPr id="3"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44FC38A0-5AA5-4C72-A18D-6AA6BFB98E6F}"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3111499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B076062-E95E-4C98-BCA5-1DEBFE6CC7E4}" type="datetime1">
              <a:rPr lang="en-US">
                <a:solidFill>
                  <a:prstClr val="black"/>
                </a:solidFill>
              </a:rPr>
              <a:pPr/>
              <a:t>11/11/2014</a:t>
            </a:fld>
            <a:endParaRPr lang="fr-FR">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fr-FR">
              <a:solidFill>
                <a:prstClr val="black"/>
              </a:solidFill>
            </a:endParaRPr>
          </a:p>
        </p:txBody>
      </p:sp>
      <p:sp>
        <p:nvSpPr>
          <p:cNvPr id="7" name="Slide Number Placeholder 6"/>
          <p:cNvSpPr>
            <a:spLocks noGrp="1"/>
          </p:cNvSpPr>
          <p:nvPr>
            <p:ph type="sldNum" sz="quarter" idx="12"/>
          </p:nvPr>
        </p:nvSpPr>
        <p:spPr/>
        <p:txBody>
          <a:bodyPr/>
          <a:lstStyle>
            <a:lvl1pPr>
              <a:defRPr/>
            </a:lvl1pPr>
            <a:extLst/>
          </a:lstStyle>
          <a:p>
            <a:pPr>
              <a:defRPr/>
            </a:pPr>
            <a:fld id="{EDDF7931-9E16-49F1-8CE9-4F69CC728F1B}"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1632639675"/>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7"/>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white"/>
              </a:solidFill>
              <a:latin typeface="Arial" charset="0"/>
            </a:endParaRPr>
          </a:p>
        </p:txBody>
      </p:sp>
      <p:sp>
        <p:nvSpPr>
          <p:cNvPr id="6" name="Freeform 8"/>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white"/>
              </a:solidFill>
              <a:latin typeface="Arial" charset="0"/>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a:solidFill>
                <a:prstClr val="white"/>
              </a:solidFill>
            </a:endParaRPr>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a:solidFill>
                <a:prstClr val="white"/>
              </a:solidFill>
            </a:endParaRPr>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lvl1pPr>
          </a:lstStyle>
          <a:p>
            <a:fld id="{5EAB944F-3B67-4A66-AFB8-9B446577761B}" type="datetime1">
              <a:rPr lang="en-US">
                <a:solidFill>
                  <a:prstClr val="white"/>
                </a:solidFill>
              </a:rPr>
              <a:pPr/>
              <a:t>11/11/2014</a:t>
            </a:fld>
            <a:endParaRPr lang="fr-FR">
              <a:solidFill>
                <a:prstClr val="white"/>
              </a:solidFill>
            </a:endParaRPr>
          </a:p>
        </p:txBody>
      </p:sp>
      <p:sp>
        <p:nvSpPr>
          <p:cNvPr id="12" name="Footer Placeholder 5"/>
          <p:cNvSpPr>
            <a:spLocks noGrp="1"/>
          </p:cNvSpPr>
          <p:nvPr>
            <p:ph type="ftr" sz="quarter" idx="11"/>
          </p:nvPr>
        </p:nvSpPr>
        <p:spPr/>
        <p:txBody>
          <a:bodyPr/>
          <a:lstStyle>
            <a:lvl1pPr>
              <a:defRPr/>
            </a:lvl1pPr>
          </a:lstStyle>
          <a:p>
            <a:endParaRPr lang="fr-FR">
              <a:solidFill>
                <a:prstClr val="white"/>
              </a:solidFill>
            </a:endParaRPr>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13D85DA5-3FCF-4F21-A805-54A02C1BE5C8}"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382628374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2AFA25DF-43B6-4A1F-995B-52DCB13CCC96}" type="datetime1">
              <a:rPr lang="en-US">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85F5C49E-502E-41B2-B4DD-322AFBAA807C}"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1537543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32"/>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32"/>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lstStyle>
          <a:p>
            <a:fld id="{D21E3226-EB18-4E9F-9FAE-66E29109B368}" type="datetime1">
              <a:rPr lang="en-US" smtClean="0">
                <a:solidFill>
                  <a:prstClr val="white"/>
                </a:solidFill>
              </a:rPr>
              <a:pPr/>
              <a:t>11/11/2014</a:t>
            </a:fld>
            <a:endParaRPr lang="fr-FR">
              <a:solidFill>
                <a:prstClr val="white"/>
              </a:solidFill>
            </a:endParaRPr>
          </a:p>
        </p:txBody>
      </p:sp>
      <p:sp>
        <p:nvSpPr>
          <p:cNvPr id="6" name="Footer Placeholder 5"/>
          <p:cNvSpPr>
            <a:spLocks noGrp="1"/>
          </p:cNvSpPr>
          <p:nvPr>
            <p:ph type="ftr" sz="quarter" idx="11"/>
          </p:nvPr>
        </p:nvSpPr>
        <p:spPr/>
        <p:txBody>
          <a:bodyPr/>
          <a:lstStyle>
            <a:lvl1pPr>
              <a:defRPr/>
            </a:lvl1pPr>
          </a:lstStyle>
          <a:p>
            <a:endParaRPr lang="fr-FR">
              <a:solidFill>
                <a:prstClr val="white"/>
              </a:solidFill>
            </a:endParaRPr>
          </a:p>
        </p:txBody>
      </p:sp>
      <p:sp>
        <p:nvSpPr>
          <p:cNvPr id="7" name="Slide Number Placeholder 6"/>
          <p:cNvSpPr>
            <a:spLocks noGrp="1"/>
          </p:cNvSpPr>
          <p:nvPr>
            <p:ph type="sldNum" sz="quarter" idx="12"/>
          </p:nvPr>
        </p:nvSpPr>
        <p:spPr/>
        <p:txBody>
          <a:bodyPr/>
          <a:lstStyle>
            <a:lvl1pPr>
              <a:defRPr/>
            </a:lvl1pPr>
            <a:extLst/>
          </a:lstStyle>
          <a:p>
            <a:pPr>
              <a:defRPr/>
            </a:pPr>
            <a:fld id="{8E43A93C-6D97-4294-B27C-9327B5E24C42}"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379894629"/>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F3125A9D-4369-4F1A-A48B-5E38CE790D35}" type="datetime1">
              <a:rPr lang="en-US">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4C67AE87-7B5A-448B-8853-1E41CCA2AB65}"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668768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9"/>
          <p:cNvSpPr>
            <a:spLocks noGrp="1"/>
          </p:cNvSpPr>
          <p:nvPr>
            <p:ph type="dt" sz="half" idx="10"/>
          </p:nvPr>
        </p:nvSpPr>
        <p:spPr/>
        <p:txBody>
          <a:bodyPr/>
          <a:lstStyle>
            <a:lvl1pPr>
              <a:defRPr/>
            </a:lvl1pPr>
          </a:lstStyle>
          <a:p>
            <a:fld id="{A7FD57EF-7B25-404B-97B6-CCFB1138E548}" type="datetime1">
              <a:rPr lang="en-US">
                <a:solidFill>
                  <a:prstClr val="black"/>
                </a:solidFill>
              </a:rPr>
              <a:pPr/>
              <a:t>11/11/2014</a:t>
            </a:fld>
            <a:endParaRPr lang="fr-FR">
              <a:solidFill>
                <a:prstClr val="black"/>
              </a:solidFill>
            </a:endParaRPr>
          </a:p>
        </p:txBody>
      </p:sp>
      <p:sp>
        <p:nvSpPr>
          <p:cNvPr id="6"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7" name="Slide Number Placeholder 17"/>
          <p:cNvSpPr>
            <a:spLocks noGrp="1"/>
          </p:cNvSpPr>
          <p:nvPr>
            <p:ph type="sldNum" sz="quarter" idx="12"/>
          </p:nvPr>
        </p:nvSpPr>
        <p:spPr/>
        <p:txBody>
          <a:bodyPr/>
          <a:lstStyle>
            <a:lvl1pPr>
              <a:defRPr/>
            </a:lvl1pPr>
          </a:lstStyle>
          <a:p>
            <a:pPr>
              <a:defRPr/>
            </a:pPr>
            <a:fld id="{EA337264-677D-4B9C-B558-0ACD744A972E}"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1453576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727825" y="6408738"/>
            <a:ext cx="1919288" cy="365125"/>
          </a:xfrm>
        </p:spPr>
        <p:txBody>
          <a:bodyPr/>
          <a:lstStyle>
            <a:lvl1pPr>
              <a:defRPr/>
            </a:lvl1pPr>
          </a:lstStyle>
          <a:p>
            <a:fld id="{A2260BF1-18D3-46F3-80A1-BAF45A9101FD}" type="datetime1">
              <a:rPr lang="en-US">
                <a:solidFill>
                  <a:prstClr val="black"/>
                </a:solidFill>
              </a:rPr>
              <a:pPr/>
              <a:t>11/11/2014</a:t>
            </a:fld>
            <a:endParaRPr lang="fr-FR">
              <a:solidFill>
                <a:prstClr val="black"/>
              </a:solidFill>
            </a:endParaRPr>
          </a:p>
        </p:txBody>
      </p:sp>
      <p:sp>
        <p:nvSpPr>
          <p:cNvPr id="6" name="Footer Placeholder 5"/>
          <p:cNvSpPr>
            <a:spLocks noGrp="1"/>
          </p:cNvSpPr>
          <p:nvPr>
            <p:ph type="ftr" sz="quarter" idx="11"/>
          </p:nvPr>
        </p:nvSpPr>
        <p:spPr>
          <a:xfrm>
            <a:off x="4379913" y="6408738"/>
            <a:ext cx="2351087" cy="365125"/>
          </a:xfrm>
        </p:spPr>
        <p:txBody>
          <a:bodyPr/>
          <a:lstStyle>
            <a:lvl1pPr>
              <a:defRPr/>
            </a:lvl1pPr>
          </a:lstStyle>
          <a:p>
            <a:endParaRPr lang="fr-FR">
              <a:solidFill>
                <a:prstClr val="black"/>
              </a:solidFill>
            </a:endParaRPr>
          </a:p>
        </p:txBody>
      </p:sp>
      <p:sp>
        <p:nvSpPr>
          <p:cNvPr id="7" name="Slide Number Placeholder 6"/>
          <p:cNvSpPr>
            <a:spLocks noGrp="1"/>
          </p:cNvSpPr>
          <p:nvPr>
            <p:ph type="sldNum" sz="quarter" idx="12"/>
          </p:nvPr>
        </p:nvSpPr>
        <p:spPr>
          <a:xfrm>
            <a:off x="8647113" y="6408738"/>
            <a:ext cx="366712" cy="365125"/>
          </a:xfrm>
        </p:spPr>
        <p:txBody>
          <a:bodyPr/>
          <a:lstStyle>
            <a:lvl1pPr>
              <a:defRPr smtClean="0"/>
            </a:lvl1pPr>
          </a:lstStyle>
          <a:p>
            <a:pPr>
              <a:defRPr/>
            </a:pPr>
            <a:fld id="{92A7EF2C-036F-472F-90C8-A5C7FB794F25}"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418957348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8"/>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8"/>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06FFD6-77BE-43C9-85D7-593DF6FD0272}" type="datetime1">
              <a:rPr lang="en-US" smtClean="0">
                <a:solidFill>
                  <a:prstClr val="black"/>
                </a:solidFill>
              </a:rPr>
              <a:pPr/>
              <a:t>11/11/2014</a:t>
            </a:fld>
            <a:endParaRPr lang="fr-FR">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fr-FR">
              <a:solidFill>
                <a:prstClr val="black"/>
              </a:solidFill>
            </a:endParaRPr>
          </a:p>
        </p:txBody>
      </p:sp>
      <p:sp>
        <p:nvSpPr>
          <p:cNvPr id="9" name="Slide Number Placeholder 8"/>
          <p:cNvSpPr>
            <a:spLocks noGrp="1"/>
          </p:cNvSpPr>
          <p:nvPr>
            <p:ph type="sldNum" sz="quarter" idx="12"/>
          </p:nvPr>
        </p:nvSpPr>
        <p:spPr/>
        <p:txBody>
          <a:bodyPr/>
          <a:lstStyle>
            <a:lvl1pPr>
              <a:defRPr/>
            </a:lvl1pPr>
            <a:extLst/>
          </a:lstStyle>
          <a:p>
            <a:pPr>
              <a:defRPr/>
            </a:pPr>
            <a:fld id="{5F366142-0317-4388-B944-ED5DB549098D}"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151677902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CBE8FDA8-B458-44D3-B237-B480B7B3499A}" type="datetime1">
              <a:rPr lang="en-US" smtClean="0">
                <a:solidFill>
                  <a:prstClr val="white"/>
                </a:solidFill>
              </a:rPr>
              <a:pPr/>
              <a:t>11/11/2014</a:t>
            </a:fld>
            <a:endParaRPr lang="fr-FR">
              <a:solidFill>
                <a:prstClr val="white"/>
              </a:solidFill>
            </a:endParaRPr>
          </a:p>
        </p:txBody>
      </p:sp>
      <p:sp>
        <p:nvSpPr>
          <p:cNvPr id="4" name="Footer Placeholder 3"/>
          <p:cNvSpPr>
            <a:spLocks noGrp="1"/>
          </p:cNvSpPr>
          <p:nvPr>
            <p:ph type="ftr" sz="quarter" idx="11"/>
          </p:nvPr>
        </p:nvSpPr>
        <p:spPr/>
        <p:txBody>
          <a:bodyPr/>
          <a:lstStyle>
            <a:lvl1pPr>
              <a:defRPr/>
            </a:lvl1pPr>
          </a:lstStyle>
          <a:p>
            <a:endParaRPr lang="fr-FR">
              <a:solidFill>
                <a:prstClr val="white"/>
              </a:solidFill>
            </a:endParaRPr>
          </a:p>
        </p:txBody>
      </p:sp>
      <p:sp>
        <p:nvSpPr>
          <p:cNvPr id="5" name="Slide Number Placeholder 4"/>
          <p:cNvSpPr>
            <a:spLocks noGrp="1"/>
          </p:cNvSpPr>
          <p:nvPr>
            <p:ph type="sldNum" sz="quarter" idx="12"/>
          </p:nvPr>
        </p:nvSpPr>
        <p:spPr/>
        <p:txBody>
          <a:bodyPr/>
          <a:lstStyle>
            <a:lvl1pPr>
              <a:defRPr/>
            </a:lvl1pPr>
            <a:extLst/>
          </a:lstStyle>
          <a:p>
            <a:pPr>
              <a:defRPr/>
            </a:pPr>
            <a:fld id="{1ED13944-168B-4656-A71B-81E7629E85A4}"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347925788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fld id="{656CB0FE-2577-4E52-B48C-3670B5868C48}" type="datetime1">
              <a:rPr lang="en-US" smtClean="0">
                <a:solidFill>
                  <a:prstClr val="black"/>
                </a:solidFill>
              </a:rPr>
              <a:pPr/>
              <a:t>11/11/2014</a:t>
            </a:fld>
            <a:endParaRPr lang="fr-FR">
              <a:solidFill>
                <a:prstClr val="black"/>
              </a:solidFill>
            </a:endParaRPr>
          </a:p>
        </p:txBody>
      </p:sp>
      <p:sp>
        <p:nvSpPr>
          <p:cNvPr id="3"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44FC38A0-5AA5-4C72-A18D-6AA6BFB98E6F}"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814170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2"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CBD6A078-D611-4B51-9DC5-3545071B7222}" type="datetime1">
              <a:rPr lang="en-US" smtClean="0">
                <a:solidFill>
                  <a:prstClr val="black"/>
                </a:solidFill>
              </a:rPr>
              <a:pPr/>
              <a:t>11/11/2014</a:t>
            </a:fld>
            <a:endParaRPr lang="fr-FR">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fr-FR">
              <a:solidFill>
                <a:prstClr val="black"/>
              </a:solidFill>
            </a:endParaRPr>
          </a:p>
        </p:txBody>
      </p:sp>
      <p:sp>
        <p:nvSpPr>
          <p:cNvPr id="7" name="Slide Number Placeholder 6"/>
          <p:cNvSpPr>
            <a:spLocks noGrp="1"/>
          </p:cNvSpPr>
          <p:nvPr>
            <p:ph type="sldNum" sz="quarter" idx="12"/>
          </p:nvPr>
        </p:nvSpPr>
        <p:spPr/>
        <p:txBody>
          <a:bodyPr/>
          <a:lstStyle>
            <a:lvl1pPr>
              <a:defRPr/>
            </a:lvl1pPr>
            <a:extLst/>
          </a:lstStyle>
          <a:p>
            <a:pPr>
              <a:defRPr/>
            </a:pPr>
            <a:fld id="{EDDF7931-9E16-49F1-8CE9-4F69CC728F1B}"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84851237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7"/>
          <p:cNvSpPr>
            <a:spLocks/>
          </p:cNvSpPr>
          <p:nvPr/>
        </p:nvSpPr>
        <p:spPr bwMode="auto">
          <a:xfrm>
            <a:off x="715963" y="5002217"/>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white"/>
              </a:solidFill>
              <a:latin typeface="Arial" charset="0"/>
            </a:endParaRPr>
          </a:p>
        </p:txBody>
      </p:sp>
      <p:sp>
        <p:nvSpPr>
          <p:cNvPr id="6" name="Freeform 8"/>
          <p:cNvSpPr>
            <a:spLocks/>
          </p:cNvSpPr>
          <p:nvPr/>
        </p:nvSpPr>
        <p:spPr bwMode="auto">
          <a:xfrm>
            <a:off x="-53973"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white"/>
              </a:solidFill>
              <a:latin typeface="Arial" charset="0"/>
            </a:endParaRPr>
          </a:p>
        </p:txBody>
      </p:sp>
      <p:sp>
        <p:nvSpPr>
          <p:cNvPr id="7" name="Right Triangle 9"/>
          <p:cNvSpPr>
            <a:spLocks/>
          </p:cNvSpPr>
          <p:nvPr/>
        </p:nvSpPr>
        <p:spPr bwMode="auto">
          <a:xfrm>
            <a:off x="-6040"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cxnSp>
        <p:nvCxnSpPr>
          <p:cNvPr id="8" name="Straight Connector 10"/>
          <p:cNvCxnSpPr/>
          <p:nvPr/>
        </p:nvCxnSpPr>
        <p:spPr>
          <a:xfrm>
            <a:off x="-9235" y="5787742"/>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7"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a:solidFill>
                <a:prstClr val="white"/>
              </a:solidFill>
            </a:endParaRPr>
          </a:p>
        </p:txBody>
      </p:sp>
      <p:sp>
        <p:nvSpPr>
          <p:cNvPr id="10" name="Chevron 12"/>
          <p:cNvSpPr/>
          <p:nvPr/>
        </p:nvSpPr>
        <p:spPr>
          <a:xfrm>
            <a:off x="8477252"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defRPr/>
            </a:pPr>
            <a:endParaRPr lang="en-US">
              <a:solidFill>
                <a:prstClr val="white"/>
              </a:solidFill>
            </a:endParaRPr>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lvl1pPr>
          </a:lstStyle>
          <a:p>
            <a:fld id="{A286D837-21E7-41D8-963A-791888A2FEC0}" type="datetime1">
              <a:rPr lang="en-US" smtClean="0">
                <a:solidFill>
                  <a:prstClr val="white"/>
                </a:solidFill>
              </a:rPr>
              <a:pPr/>
              <a:t>11/11/2014</a:t>
            </a:fld>
            <a:endParaRPr lang="fr-FR">
              <a:solidFill>
                <a:prstClr val="white"/>
              </a:solidFill>
            </a:endParaRPr>
          </a:p>
        </p:txBody>
      </p:sp>
      <p:sp>
        <p:nvSpPr>
          <p:cNvPr id="12" name="Footer Placeholder 5"/>
          <p:cNvSpPr>
            <a:spLocks noGrp="1"/>
          </p:cNvSpPr>
          <p:nvPr>
            <p:ph type="ftr" sz="quarter" idx="11"/>
          </p:nvPr>
        </p:nvSpPr>
        <p:spPr/>
        <p:txBody>
          <a:bodyPr/>
          <a:lstStyle>
            <a:lvl1pPr>
              <a:defRPr/>
            </a:lvl1pPr>
          </a:lstStyle>
          <a:p>
            <a:endParaRPr lang="fr-FR">
              <a:solidFill>
                <a:prstClr val="white"/>
              </a:solidFill>
            </a:endParaRPr>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13D85DA5-3FCF-4F21-A805-54A02C1BE5C8}" type="slidenum">
              <a:rPr lang="en-US">
                <a:solidFill>
                  <a:prstClr val="white"/>
                </a:solidFill>
              </a:rPr>
              <a:pPr>
                <a:defRPr/>
              </a:pPr>
              <a:t>‹N›</a:t>
            </a:fld>
            <a:endParaRPr lang="en-US">
              <a:solidFill>
                <a:prstClr val="white"/>
              </a:solidFill>
            </a:endParaRPr>
          </a:p>
        </p:txBody>
      </p:sp>
    </p:spTree>
    <p:extLst>
      <p:ext uri="{BB962C8B-B14F-4D97-AF65-F5344CB8AC3E}">
        <p14:creationId xmlns:p14="http://schemas.microsoft.com/office/powerpoint/2010/main" val="1196500137"/>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33"/>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9DD98110-6653-4280-804E-D45DC0991C80}" type="datetime1">
              <a:rPr lang="en-US" smtClean="0">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85F5C49E-502E-41B2-B4DD-322AFBAA807C}"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329513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4"/>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DDE22177-3D30-4F88-BB8C-B624D71C88CB}" type="datetime1">
              <a:rPr lang="en-US" smtClean="0">
                <a:solidFill>
                  <a:prstClr val="black"/>
                </a:solidFill>
              </a:rPr>
              <a:pPr/>
              <a:t>11/11/2014</a:t>
            </a:fld>
            <a:endParaRPr lang="fr-FR">
              <a:solidFill>
                <a:prstClr val="black"/>
              </a:solidFill>
            </a:endParaRPr>
          </a:p>
        </p:txBody>
      </p:sp>
      <p:sp>
        <p:nvSpPr>
          <p:cNvPr id="5" name="Footer Placeholder 21"/>
          <p:cNvSpPr>
            <a:spLocks noGrp="1"/>
          </p:cNvSpPr>
          <p:nvPr>
            <p:ph type="ftr" sz="quarter" idx="11"/>
          </p:nvPr>
        </p:nvSpPr>
        <p:spPr/>
        <p:txBody>
          <a:bodyPr/>
          <a:lstStyle>
            <a:lvl1pPr>
              <a:defRPr/>
            </a:lvl1pPr>
          </a:lstStyle>
          <a:p>
            <a:endParaRPr lang="fr-FR">
              <a:solidFill>
                <a:prstClr val="black"/>
              </a:solidFill>
            </a:endParaRPr>
          </a:p>
        </p:txBody>
      </p:sp>
      <p:sp>
        <p:nvSpPr>
          <p:cNvPr id="6" name="Slide Number Placeholder 17"/>
          <p:cNvSpPr>
            <a:spLocks noGrp="1"/>
          </p:cNvSpPr>
          <p:nvPr>
            <p:ph type="sldNum" sz="quarter" idx="12"/>
          </p:nvPr>
        </p:nvSpPr>
        <p:spPr/>
        <p:txBody>
          <a:bodyPr/>
          <a:lstStyle>
            <a:lvl1pPr>
              <a:defRPr/>
            </a:lvl1pPr>
          </a:lstStyle>
          <a:p>
            <a:pPr>
              <a:defRPr/>
            </a:pPr>
            <a:fld id="{4C67AE87-7B5A-448B-8853-1E41CCA2AB65}" type="slidenum">
              <a:rPr lang="en-US">
                <a:solidFill>
                  <a:prstClr val="black"/>
                </a:solidFill>
              </a:rPr>
              <a:pPr>
                <a:defRPr/>
              </a:pPr>
              <a:t>‹N›</a:t>
            </a:fld>
            <a:endParaRPr lang="en-US">
              <a:solidFill>
                <a:prstClr val="black"/>
              </a:solidFill>
            </a:endParaRPr>
          </a:p>
        </p:txBody>
      </p:sp>
    </p:spTree>
    <p:extLst>
      <p:ext uri="{BB962C8B-B14F-4D97-AF65-F5344CB8AC3E}">
        <p14:creationId xmlns:p14="http://schemas.microsoft.com/office/powerpoint/2010/main" val="265281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7"/>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black"/>
              </a:solidFill>
              <a:latin typeface="Arial" charset="0"/>
            </a:endParaRPr>
          </a:p>
        </p:txBody>
      </p:sp>
      <p:sp>
        <p:nvSpPr>
          <p:cNvPr id="12" name="Freeform 11"/>
          <p:cNvSpPr>
            <a:spLocks/>
          </p:cNvSpPr>
          <p:nvPr/>
        </p:nvSpPr>
        <p:spPr bwMode="auto">
          <a:xfrm>
            <a:off x="-53973"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black"/>
              </a:solidFill>
              <a:latin typeface="Arial" charset="0"/>
            </a:endParaRPr>
          </a:p>
        </p:txBody>
      </p:sp>
      <p:sp>
        <p:nvSpPr>
          <p:cNvPr id="14" name="Right Triangle 13"/>
          <p:cNvSpPr>
            <a:spLocks/>
          </p:cNvSpPr>
          <p:nvPr/>
        </p:nvSpPr>
        <p:spPr bwMode="auto">
          <a:xfrm>
            <a:off x="-6040"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cxnSp>
        <p:nvCxnSpPr>
          <p:cNvPr id="15" name="Straight Connector 14"/>
          <p:cNvCxnSpPr/>
          <p:nvPr/>
        </p:nvCxnSpPr>
        <p:spPr>
          <a:xfrm>
            <a:off x="-9235" y="5787742"/>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42"/>
            <a:ext cx="1919288" cy="365125"/>
          </a:xfrm>
          <a:prstGeom prst="rect">
            <a:avLst/>
          </a:prstGeom>
        </p:spPr>
        <p:txBody>
          <a:bodyPr vert="horz" wrap="square" lIns="91440" tIns="45720" rIns="91440" bIns="45720" numCol="1" anchor="b" anchorCtr="0" compatLnSpc="1">
            <a:prstTxWarp prst="textNoShape">
              <a:avLst/>
            </a:prstTxWarp>
          </a:bodyPr>
          <a:lstStyle>
            <a:lvl1pPr>
              <a:defRPr sz="1000"/>
            </a:lvl1pPr>
          </a:lstStyle>
          <a:p>
            <a:pPr fontAlgn="base">
              <a:spcBef>
                <a:spcPct val="0"/>
              </a:spcBef>
              <a:spcAft>
                <a:spcPct val="0"/>
              </a:spcAft>
            </a:pPr>
            <a:fld id="{2A245734-0713-4C85-8509-0EFE2353D578}" type="datetime1">
              <a:rPr lang="en-US" smtClean="0">
                <a:solidFill>
                  <a:prstClr val="black"/>
                </a:solidFill>
                <a:latin typeface="Arial" charset="0"/>
              </a:rPr>
              <a:pPr fontAlgn="base">
                <a:spcBef>
                  <a:spcPct val="0"/>
                </a:spcBef>
                <a:spcAft>
                  <a:spcPct val="0"/>
                </a:spcAft>
              </a:pPr>
              <a:t>11/11/2014</a:t>
            </a:fld>
            <a:endParaRPr lang="fr-FR">
              <a:solidFill>
                <a:prstClr val="black"/>
              </a:solidFill>
              <a:latin typeface="Arial" charset="0"/>
            </a:endParaRPr>
          </a:p>
        </p:txBody>
      </p:sp>
      <p:sp>
        <p:nvSpPr>
          <p:cNvPr id="22" name="Footer Placeholder 21"/>
          <p:cNvSpPr>
            <a:spLocks noGrp="1"/>
          </p:cNvSpPr>
          <p:nvPr>
            <p:ph type="ftr" sz="quarter" idx="3"/>
          </p:nvPr>
        </p:nvSpPr>
        <p:spPr>
          <a:xfrm>
            <a:off x="4379915" y="6408742"/>
            <a:ext cx="2351087" cy="365125"/>
          </a:xfrm>
          <a:prstGeom prst="rect">
            <a:avLst/>
          </a:prstGeom>
        </p:spPr>
        <p:txBody>
          <a:bodyPr vert="horz" wrap="square" lIns="91440" tIns="45720" rIns="91440" bIns="45720" numCol="1" anchor="b" anchorCtr="0" compatLnSpc="1">
            <a:prstTxWarp prst="textNoShape">
              <a:avLst/>
            </a:prstTxWarp>
          </a:bodyPr>
          <a:lstStyle>
            <a:lvl1pPr algn="r">
              <a:defRPr sz="1000"/>
            </a:lvl1pPr>
          </a:lstStyle>
          <a:p>
            <a:pPr fontAlgn="base">
              <a:spcBef>
                <a:spcPct val="0"/>
              </a:spcBef>
              <a:spcAft>
                <a:spcPct val="0"/>
              </a:spcAft>
            </a:pPr>
            <a:endParaRPr lang="fr-FR">
              <a:solidFill>
                <a:prstClr val="black"/>
              </a:solidFill>
              <a:latin typeface="Arial" charset="0"/>
            </a:endParaRPr>
          </a:p>
        </p:txBody>
      </p:sp>
      <p:sp>
        <p:nvSpPr>
          <p:cNvPr id="18" name="Slide Number Placeholder 17"/>
          <p:cNvSpPr>
            <a:spLocks noGrp="1"/>
          </p:cNvSpPr>
          <p:nvPr>
            <p:ph type="sldNum" sz="quarter" idx="4"/>
          </p:nvPr>
        </p:nvSpPr>
        <p:spPr>
          <a:xfrm>
            <a:off x="8647113" y="6408742"/>
            <a:ext cx="366712"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6FF4CF5F-A03D-4429-9305-60F3603B8743}" type="slidenum">
              <a:rPr lang="en-US">
                <a:solidFill>
                  <a:prstClr val="black"/>
                </a:solidFill>
                <a:latin typeface="Arial" charset="0"/>
              </a:rPr>
              <a:pPr fontAlgn="base">
                <a:spcBef>
                  <a:spcPct val="0"/>
                </a:spcBef>
                <a:spcAft>
                  <a:spcPct val="0"/>
                </a:spcAft>
                <a:defRPr/>
              </a:pPr>
              <a:t>‹N›</a:t>
            </a:fld>
            <a:endParaRPr lang="en-US">
              <a:solidFill>
                <a:prstClr val="black"/>
              </a:solidFill>
              <a:latin typeface="Arial" charset="0"/>
            </a:endParaRPr>
          </a:p>
        </p:txBody>
      </p:sp>
    </p:spTree>
    <p:extLst>
      <p:ext uri="{BB962C8B-B14F-4D97-AF65-F5344CB8AC3E}">
        <p14:creationId xmlns:p14="http://schemas.microsoft.com/office/powerpoint/2010/main" val="1767090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708" r:id="rId11"/>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black"/>
              </a:solidFill>
              <a:latin typeface="Arial" charset="0"/>
            </a:endParaRPr>
          </a:p>
        </p:txBody>
      </p:sp>
      <p:sp>
        <p:nvSpPr>
          <p:cNvPr id="12" name="Freeform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base">
              <a:spcBef>
                <a:spcPct val="0"/>
              </a:spcBef>
              <a:spcAft>
                <a:spcPct val="0"/>
              </a:spcAft>
              <a:defRPr/>
            </a:pPr>
            <a:endParaRPr lang="en-US">
              <a:solidFill>
                <a:prstClr val="black"/>
              </a:solidFill>
              <a:latin typeface="Arial" charset="0"/>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wrap="square" lIns="91440" tIns="45720" rIns="91440" bIns="45720" numCol="1" anchor="b" anchorCtr="0" compatLnSpc="1">
            <a:prstTxWarp prst="textNoShape">
              <a:avLst/>
            </a:prstTxWarp>
          </a:bodyPr>
          <a:lstStyle>
            <a:lvl1pPr>
              <a:defRPr sz="1000"/>
            </a:lvl1pPr>
          </a:lstStyle>
          <a:p>
            <a:pPr fontAlgn="base">
              <a:spcBef>
                <a:spcPct val="0"/>
              </a:spcBef>
              <a:spcAft>
                <a:spcPct val="0"/>
              </a:spcAft>
            </a:pPr>
            <a:fld id="{AD0A9C3B-706F-4505-AB67-8942ED805428}" type="datetime1">
              <a:rPr lang="en-US">
                <a:solidFill>
                  <a:prstClr val="black"/>
                </a:solidFill>
                <a:latin typeface="Arial" charset="0"/>
              </a:rPr>
              <a:pPr fontAlgn="base">
                <a:spcBef>
                  <a:spcPct val="0"/>
                </a:spcBef>
                <a:spcAft>
                  <a:spcPct val="0"/>
                </a:spcAft>
              </a:pPr>
              <a:t>11/11/2014</a:t>
            </a:fld>
            <a:endParaRPr lang="fr-FR">
              <a:solidFill>
                <a:prstClr val="black"/>
              </a:solidFill>
              <a:latin typeface="Arial" charset="0"/>
            </a:endParaRPr>
          </a:p>
        </p:txBody>
      </p:sp>
      <p:sp>
        <p:nvSpPr>
          <p:cNvPr id="22" name="Footer Placeholder 21"/>
          <p:cNvSpPr>
            <a:spLocks noGrp="1"/>
          </p:cNvSpPr>
          <p:nvPr>
            <p:ph type="ftr" sz="quarter" idx="3"/>
          </p:nvPr>
        </p:nvSpPr>
        <p:spPr>
          <a:xfrm>
            <a:off x="4379913" y="6408738"/>
            <a:ext cx="2351087" cy="365125"/>
          </a:xfrm>
          <a:prstGeom prst="rect">
            <a:avLst/>
          </a:prstGeom>
        </p:spPr>
        <p:txBody>
          <a:bodyPr vert="horz" wrap="square" lIns="91440" tIns="45720" rIns="91440" bIns="45720" numCol="1" anchor="b" anchorCtr="0" compatLnSpc="1">
            <a:prstTxWarp prst="textNoShape">
              <a:avLst/>
            </a:prstTxWarp>
          </a:bodyPr>
          <a:lstStyle>
            <a:lvl1pPr algn="r">
              <a:defRPr sz="1000"/>
            </a:lvl1pPr>
          </a:lstStyle>
          <a:p>
            <a:pPr fontAlgn="base">
              <a:spcBef>
                <a:spcPct val="0"/>
              </a:spcBef>
              <a:spcAft>
                <a:spcPct val="0"/>
              </a:spcAft>
            </a:pPr>
            <a:endParaRPr lang="fr-FR">
              <a:solidFill>
                <a:prstClr val="black"/>
              </a:solidFill>
              <a:latin typeface="Arial" charset="0"/>
            </a:endParaRPr>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6FF4CF5F-A03D-4429-9305-60F3603B8743}" type="slidenum">
              <a:rPr lang="en-US">
                <a:solidFill>
                  <a:prstClr val="black"/>
                </a:solidFill>
                <a:latin typeface="Arial" charset="0"/>
              </a:rPr>
              <a:pPr fontAlgn="base">
                <a:spcBef>
                  <a:spcPct val="0"/>
                </a:spcBef>
                <a:spcAft>
                  <a:spcPct val="0"/>
                </a:spcAft>
                <a:defRPr/>
              </a:pPr>
              <a:t>‹N›</a:t>
            </a:fld>
            <a:endParaRPr lang="en-US">
              <a:solidFill>
                <a:prstClr val="black"/>
              </a:solidFill>
              <a:latin typeface="Arial" charset="0"/>
            </a:endParaRPr>
          </a:p>
        </p:txBody>
      </p:sp>
    </p:spTree>
    <p:extLst>
      <p:ext uri="{BB962C8B-B14F-4D97-AF65-F5344CB8AC3E}">
        <p14:creationId xmlns:p14="http://schemas.microsoft.com/office/powerpoint/2010/main" val="11011820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xfrm>
            <a:off x="8663452" y="6652102"/>
            <a:ext cx="480549" cy="2058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nchor="ctr"/>
          <a:lstStyle>
            <a:lvl1pPr>
              <a:defRPr>
                <a:solidFill>
                  <a:schemeClr val="tx1"/>
                </a:solidFill>
                <a:latin typeface="Arial" charset="0"/>
                <a:ea typeface="ヒラギノ角ゴ Pro W3" charset="-128"/>
              </a:defRPr>
            </a:lvl1pPr>
            <a:lvl2pPr marL="651196" indent="-250460">
              <a:defRPr>
                <a:solidFill>
                  <a:schemeClr val="tx1"/>
                </a:solidFill>
                <a:latin typeface="Arial" charset="0"/>
                <a:ea typeface="ヒラギノ角ゴ Pro W3" charset="-128"/>
              </a:defRPr>
            </a:lvl2pPr>
            <a:lvl3pPr marL="1001840" indent="-200368">
              <a:defRPr>
                <a:solidFill>
                  <a:schemeClr val="tx1"/>
                </a:solidFill>
                <a:latin typeface="Arial" charset="0"/>
                <a:ea typeface="ヒラギノ角ゴ Pro W3" charset="-128"/>
              </a:defRPr>
            </a:lvl3pPr>
            <a:lvl4pPr marL="1402575" indent="-200368">
              <a:defRPr>
                <a:solidFill>
                  <a:schemeClr val="tx1"/>
                </a:solidFill>
                <a:latin typeface="Arial" charset="0"/>
                <a:ea typeface="ヒラギノ角ゴ Pro W3" charset="-128"/>
              </a:defRPr>
            </a:lvl4pPr>
            <a:lvl5pPr marL="1803311" indent="-200368">
              <a:defRPr>
                <a:solidFill>
                  <a:schemeClr val="tx1"/>
                </a:solidFill>
                <a:latin typeface="Arial" charset="0"/>
                <a:ea typeface="ヒラギノ角ゴ Pro W3" charset="-128"/>
              </a:defRPr>
            </a:lvl5pPr>
            <a:lvl6pPr marL="2204047" indent="-200368" algn="ctr" eaLnBrk="0" fontAlgn="base" hangingPunct="0">
              <a:spcBef>
                <a:spcPct val="0"/>
              </a:spcBef>
              <a:spcAft>
                <a:spcPct val="0"/>
              </a:spcAft>
              <a:defRPr>
                <a:solidFill>
                  <a:schemeClr val="tx1"/>
                </a:solidFill>
                <a:latin typeface="Arial" charset="0"/>
                <a:ea typeface="ヒラギノ角ゴ Pro W3" charset="-128"/>
              </a:defRPr>
            </a:lvl6pPr>
            <a:lvl7pPr marL="2604783" indent="-200368" algn="ctr" eaLnBrk="0" fontAlgn="base" hangingPunct="0">
              <a:spcBef>
                <a:spcPct val="0"/>
              </a:spcBef>
              <a:spcAft>
                <a:spcPct val="0"/>
              </a:spcAft>
              <a:defRPr>
                <a:solidFill>
                  <a:schemeClr val="tx1"/>
                </a:solidFill>
                <a:latin typeface="Arial" charset="0"/>
                <a:ea typeface="ヒラギノ角ゴ Pro W3" charset="-128"/>
              </a:defRPr>
            </a:lvl7pPr>
            <a:lvl8pPr marL="3005519" indent="-200368" algn="ctr" eaLnBrk="0" fontAlgn="base" hangingPunct="0">
              <a:spcBef>
                <a:spcPct val="0"/>
              </a:spcBef>
              <a:spcAft>
                <a:spcPct val="0"/>
              </a:spcAft>
              <a:defRPr>
                <a:solidFill>
                  <a:schemeClr val="tx1"/>
                </a:solidFill>
                <a:latin typeface="Arial" charset="0"/>
                <a:ea typeface="ヒラギノ角ゴ Pro W3" charset="-128"/>
              </a:defRPr>
            </a:lvl8pPr>
            <a:lvl9pPr marL="3406254" indent="-200368" algn="ctr" eaLnBrk="0" fontAlgn="base" hangingPunct="0">
              <a:spcBef>
                <a:spcPct val="0"/>
              </a:spcBef>
              <a:spcAft>
                <a:spcPct val="0"/>
              </a:spcAft>
              <a:defRPr>
                <a:solidFill>
                  <a:schemeClr val="tx1"/>
                </a:solidFill>
                <a:latin typeface="Arial" charset="0"/>
                <a:ea typeface="ヒラギノ角ゴ Pro W3" charset="-128"/>
              </a:defRPr>
            </a:lvl9pPr>
          </a:lstStyle>
          <a:p>
            <a:pPr algn="l"/>
            <a:fld id="{54A00FB2-2C90-4FF4-89C2-7A969B2C0F5A}" type="slidenum">
              <a:rPr lang="en-US" altLang="en-US" smtClean="0">
                <a:solidFill>
                  <a:srgbClr val="008F4F"/>
                </a:solidFill>
                <a:latin typeface="Calibri" pitchFamily="34" charset="0"/>
              </a:rPr>
              <a:pPr algn="l"/>
              <a:t>1</a:t>
            </a:fld>
            <a:endParaRPr lang="en-US" altLang="en-US" smtClean="0">
              <a:solidFill>
                <a:srgbClr val="008F4F"/>
              </a:solidFill>
              <a:latin typeface="Calibri" pitchFamily="34" charset="0"/>
            </a:endParaRPr>
          </a:p>
        </p:txBody>
      </p:sp>
      <p:sp>
        <p:nvSpPr>
          <p:cNvPr id="7171" name="TextBox 4"/>
          <p:cNvSpPr txBox="1">
            <a:spLocks noChangeArrowheads="1"/>
          </p:cNvSpPr>
          <p:nvPr/>
        </p:nvSpPr>
        <p:spPr bwMode="auto">
          <a:xfrm>
            <a:off x="0" y="370341"/>
            <a:ext cx="5481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2" tIns="43637" rIns="87272" bIns="43637" anchor="ctr">
            <a:spAutoFit/>
          </a:bodyPr>
          <a:lstStyle>
            <a:lvl1pPr>
              <a:defRPr>
                <a:solidFill>
                  <a:schemeClr val="tx1"/>
                </a:solidFill>
                <a:latin typeface="Arial" charset="0"/>
                <a:ea typeface="ヒラギノ角ゴ Pro W3" charset="-128"/>
              </a:defRPr>
            </a:lvl1pPr>
            <a:lvl2pPr marL="742950" indent="-285750">
              <a:defRPr>
                <a:solidFill>
                  <a:schemeClr val="tx1"/>
                </a:solidFill>
                <a:latin typeface="Arial" charset="0"/>
                <a:ea typeface="ヒラギノ角ゴ Pro W3" charset="-128"/>
              </a:defRPr>
            </a:lvl2pPr>
            <a:lvl3pPr marL="1143000" indent="-228600">
              <a:defRPr>
                <a:solidFill>
                  <a:schemeClr val="tx1"/>
                </a:solidFill>
                <a:latin typeface="Arial" charset="0"/>
                <a:ea typeface="ヒラギノ角ゴ Pro W3" charset="-128"/>
              </a:defRPr>
            </a:lvl3pPr>
            <a:lvl4pPr marL="1600200" indent="-228600">
              <a:defRPr>
                <a:solidFill>
                  <a:schemeClr val="tx1"/>
                </a:solidFill>
                <a:latin typeface="Arial" charset="0"/>
                <a:ea typeface="ヒラギノ角ゴ Pro W3" charset="-128"/>
              </a:defRPr>
            </a:lvl4pPr>
            <a:lvl5pPr marL="2057400" indent="-228600">
              <a:defRPr>
                <a:solidFill>
                  <a:schemeClr val="tx1"/>
                </a:solidFill>
                <a:latin typeface="Arial" charset="0"/>
                <a:ea typeface="ヒラギノ角ゴ Pro W3" charset="-128"/>
              </a:defRPr>
            </a:lvl5pPr>
            <a:lvl6pPr marL="2514600" indent="-228600" algn="ctr" eaLnBrk="0" fontAlgn="base" hangingPunct="0">
              <a:spcBef>
                <a:spcPct val="0"/>
              </a:spcBef>
              <a:spcAft>
                <a:spcPct val="0"/>
              </a:spcAft>
              <a:defRPr>
                <a:solidFill>
                  <a:schemeClr val="tx1"/>
                </a:solidFill>
                <a:latin typeface="Arial" charset="0"/>
                <a:ea typeface="ヒラギノ角ゴ Pro W3" charset="-128"/>
              </a:defRPr>
            </a:lvl6pPr>
            <a:lvl7pPr marL="2971800" indent="-228600" algn="ctr" eaLnBrk="0" fontAlgn="base" hangingPunct="0">
              <a:spcBef>
                <a:spcPct val="0"/>
              </a:spcBef>
              <a:spcAft>
                <a:spcPct val="0"/>
              </a:spcAft>
              <a:defRPr>
                <a:solidFill>
                  <a:schemeClr val="tx1"/>
                </a:solidFill>
                <a:latin typeface="Arial" charset="0"/>
                <a:ea typeface="ヒラギノ角ゴ Pro W3" charset="-128"/>
              </a:defRPr>
            </a:lvl7pPr>
            <a:lvl8pPr marL="3429000" indent="-228600" algn="ctr" eaLnBrk="0" fontAlgn="base" hangingPunct="0">
              <a:spcBef>
                <a:spcPct val="0"/>
              </a:spcBef>
              <a:spcAft>
                <a:spcPct val="0"/>
              </a:spcAft>
              <a:defRPr>
                <a:solidFill>
                  <a:schemeClr val="tx1"/>
                </a:solidFill>
                <a:latin typeface="Arial" charset="0"/>
                <a:ea typeface="ヒラギノ角ゴ Pro W3" charset="-128"/>
              </a:defRPr>
            </a:lvl8pPr>
            <a:lvl9pPr marL="3886200" indent="-228600" algn="ctr" eaLnBrk="0" fontAlgn="base" hangingPunct="0">
              <a:spcBef>
                <a:spcPct val="0"/>
              </a:spcBef>
              <a:spcAft>
                <a:spcPct val="0"/>
              </a:spcAft>
              <a:defRPr>
                <a:solidFill>
                  <a:schemeClr val="tx1"/>
                </a:solidFill>
                <a:latin typeface="Arial" charset="0"/>
                <a:ea typeface="ヒラギノ角ゴ Pro W3" charset="-128"/>
              </a:defRPr>
            </a:lvl9pPr>
          </a:lstStyle>
          <a:p>
            <a:pPr algn="r"/>
            <a:r>
              <a:rPr lang="en-GB" altLang="en-US">
                <a:solidFill>
                  <a:schemeClr val="bg1"/>
                </a:solidFill>
                <a:latin typeface="Calibri" pitchFamily="34" charset="0"/>
              </a:rPr>
              <a:t>Introduction to the Bank’s Private Sector Operations</a:t>
            </a:r>
          </a:p>
        </p:txBody>
      </p:sp>
      <p:sp>
        <p:nvSpPr>
          <p:cNvPr id="7172" name="TextBox 11"/>
          <p:cNvSpPr txBox="1">
            <a:spLocks noChangeArrowheads="1"/>
          </p:cNvSpPr>
          <p:nvPr/>
        </p:nvSpPr>
        <p:spPr bwMode="auto">
          <a:xfrm>
            <a:off x="1292604" y="1472966"/>
            <a:ext cx="7698996" cy="162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72" tIns="43637" rIns="87272" bIns="43637">
            <a:spAutoFit/>
          </a:bodyPr>
          <a:lstStyle>
            <a:lvl1pPr>
              <a:defRPr>
                <a:solidFill>
                  <a:schemeClr val="tx1"/>
                </a:solidFill>
                <a:latin typeface="Arial" charset="0"/>
                <a:ea typeface="ヒラギノ角ゴ Pro W3" charset="-128"/>
              </a:defRPr>
            </a:lvl1pPr>
            <a:lvl2pPr marL="742950" indent="-285750">
              <a:defRPr>
                <a:solidFill>
                  <a:schemeClr val="tx1"/>
                </a:solidFill>
                <a:latin typeface="Arial" charset="0"/>
                <a:ea typeface="ヒラギノ角ゴ Pro W3" charset="-128"/>
              </a:defRPr>
            </a:lvl2pPr>
            <a:lvl3pPr marL="1143000" indent="-228600">
              <a:defRPr>
                <a:solidFill>
                  <a:schemeClr val="tx1"/>
                </a:solidFill>
                <a:latin typeface="Arial" charset="0"/>
                <a:ea typeface="ヒラギノ角ゴ Pro W3" charset="-128"/>
              </a:defRPr>
            </a:lvl3pPr>
            <a:lvl4pPr marL="1600200" indent="-228600">
              <a:defRPr>
                <a:solidFill>
                  <a:schemeClr val="tx1"/>
                </a:solidFill>
                <a:latin typeface="Arial" charset="0"/>
                <a:ea typeface="ヒラギノ角ゴ Pro W3" charset="-128"/>
              </a:defRPr>
            </a:lvl4pPr>
            <a:lvl5pPr marL="2057400" indent="-228600">
              <a:defRPr>
                <a:solidFill>
                  <a:schemeClr val="tx1"/>
                </a:solidFill>
                <a:latin typeface="Arial" charset="0"/>
                <a:ea typeface="ヒラギノ角ゴ Pro W3" charset="-128"/>
              </a:defRPr>
            </a:lvl5pPr>
            <a:lvl6pPr marL="2514600" indent="-228600" algn="ctr" eaLnBrk="0" fontAlgn="base" hangingPunct="0">
              <a:spcBef>
                <a:spcPct val="0"/>
              </a:spcBef>
              <a:spcAft>
                <a:spcPct val="0"/>
              </a:spcAft>
              <a:defRPr>
                <a:solidFill>
                  <a:schemeClr val="tx1"/>
                </a:solidFill>
                <a:latin typeface="Arial" charset="0"/>
                <a:ea typeface="ヒラギノ角ゴ Pro W3" charset="-128"/>
              </a:defRPr>
            </a:lvl6pPr>
            <a:lvl7pPr marL="2971800" indent="-228600" algn="ctr" eaLnBrk="0" fontAlgn="base" hangingPunct="0">
              <a:spcBef>
                <a:spcPct val="0"/>
              </a:spcBef>
              <a:spcAft>
                <a:spcPct val="0"/>
              </a:spcAft>
              <a:defRPr>
                <a:solidFill>
                  <a:schemeClr val="tx1"/>
                </a:solidFill>
                <a:latin typeface="Arial" charset="0"/>
                <a:ea typeface="ヒラギノ角ゴ Pro W3" charset="-128"/>
              </a:defRPr>
            </a:lvl7pPr>
            <a:lvl8pPr marL="3429000" indent="-228600" algn="ctr" eaLnBrk="0" fontAlgn="base" hangingPunct="0">
              <a:spcBef>
                <a:spcPct val="0"/>
              </a:spcBef>
              <a:spcAft>
                <a:spcPct val="0"/>
              </a:spcAft>
              <a:defRPr>
                <a:solidFill>
                  <a:schemeClr val="tx1"/>
                </a:solidFill>
                <a:latin typeface="Arial" charset="0"/>
                <a:ea typeface="ヒラギノ角ゴ Pro W3" charset="-128"/>
              </a:defRPr>
            </a:lvl8pPr>
            <a:lvl9pPr marL="3886200" indent="-228600" algn="ctr" eaLnBrk="0" fontAlgn="base" hangingPunct="0">
              <a:spcBef>
                <a:spcPct val="0"/>
              </a:spcBef>
              <a:spcAft>
                <a:spcPct val="0"/>
              </a:spcAft>
              <a:defRPr>
                <a:solidFill>
                  <a:schemeClr val="tx1"/>
                </a:solidFill>
                <a:latin typeface="Arial" charset="0"/>
                <a:ea typeface="ヒラギノ角ゴ Pro W3" charset="-128"/>
              </a:defRPr>
            </a:lvl9pPr>
          </a:lstStyle>
          <a:p>
            <a:pPr fontAlgn="base">
              <a:spcBef>
                <a:spcPct val="0"/>
              </a:spcBef>
              <a:spcAft>
                <a:spcPct val="0"/>
              </a:spcAft>
            </a:pPr>
            <a:r>
              <a:rPr lang="fr-FR" sz="2800" b="1" i="1" dirty="0" smtClean="0">
                <a:solidFill>
                  <a:srgbClr val="00B050"/>
                </a:solidFill>
                <a:latin typeface="Calibri" pitchFamily="34" charset="0"/>
                <a:cs typeface="Calibri" pitchFamily="34" charset="0"/>
              </a:rPr>
              <a:t>        </a:t>
            </a:r>
          </a:p>
          <a:p>
            <a:pPr algn="ctr" fontAlgn="base">
              <a:spcBef>
                <a:spcPct val="0"/>
              </a:spcBef>
              <a:spcAft>
                <a:spcPct val="0"/>
              </a:spcAft>
            </a:pPr>
            <a:r>
              <a:rPr lang="en-GB" sz="2400" b="1" dirty="0" smtClean="0">
                <a:solidFill>
                  <a:srgbClr val="FF0000"/>
                </a:solidFill>
              </a:rPr>
              <a:t>Africa: The Next Frontier</a:t>
            </a:r>
            <a:br>
              <a:rPr lang="en-GB" sz="2400" b="1" dirty="0" smtClean="0">
                <a:solidFill>
                  <a:srgbClr val="FF0000"/>
                </a:solidFill>
              </a:rPr>
            </a:br>
            <a:r>
              <a:rPr lang="en-GB" sz="2400" b="1" dirty="0" smtClean="0">
                <a:solidFill>
                  <a:srgbClr val="FF0000"/>
                </a:solidFill>
              </a:rPr>
              <a:t/>
            </a:r>
            <a:br>
              <a:rPr lang="en-GB" sz="2400" b="1" dirty="0" smtClean="0">
                <a:solidFill>
                  <a:srgbClr val="FF0000"/>
                </a:solidFill>
              </a:rPr>
            </a:br>
            <a:r>
              <a:rPr lang="en-GB" sz="2400" b="1" dirty="0" smtClean="0">
                <a:solidFill>
                  <a:srgbClr val="FF0000"/>
                </a:solidFill>
              </a:rPr>
              <a:t>How can the </a:t>
            </a:r>
            <a:r>
              <a:rPr lang="en-GB" sz="2400" b="1" dirty="0" err="1" smtClean="0">
                <a:solidFill>
                  <a:srgbClr val="FF0000"/>
                </a:solidFill>
              </a:rPr>
              <a:t>AfDB</a:t>
            </a:r>
            <a:r>
              <a:rPr lang="en-GB" sz="2400" b="1" dirty="0" smtClean="0">
                <a:solidFill>
                  <a:srgbClr val="FF0000"/>
                </a:solidFill>
              </a:rPr>
              <a:t> help investors?</a:t>
            </a:r>
            <a:endParaRPr lang="fr-FR" sz="2400" b="1" dirty="0">
              <a:solidFill>
                <a:srgbClr val="00B050"/>
              </a:solidFill>
              <a:latin typeface="Calibri" pitchFamily="34" charset="0"/>
              <a:cs typeface="Calibri" pitchFamily="34" charset="0"/>
            </a:endParaRPr>
          </a:p>
        </p:txBody>
      </p:sp>
      <p:pic>
        <p:nvPicPr>
          <p:cNvPr id="7174" name="Picture 11" descr="dsc_7074-copy.jpg"/>
          <p:cNvPicPr>
            <a:picLocks noChangeAspect="1"/>
          </p:cNvPicPr>
          <p:nvPr/>
        </p:nvPicPr>
        <p:blipFill>
          <a:blip r:embed="rId2">
            <a:extLst>
              <a:ext uri="{28A0092B-C50C-407E-A947-70E740481C1C}">
                <a14:useLocalDpi xmlns:a14="http://schemas.microsoft.com/office/drawing/2010/main" val="0"/>
              </a:ext>
            </a:extLst>
          </a:blip>
          <a:srcRect l="17316" t="23357" r="49413"/>
          <a:stretch>
            <a:fillRect/>
          </a:stretch>
        </p:blipFill>
        <p:spPr bwMode="auto">
          <a:xfrm>
            <a:off x="13856" y="3096395"/>
            <a:ext cx="1278748" cy="2080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5" descr="Textile-industry-Afric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6411" y="5146078"/>
            <a:ext cx="1902176" cy="160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77"/>
            <a:ext cx="19018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Group 10"/>
          <p:cNvGrpSpPr>
            <a:grpSpLocks/>
          </p:cNvGrpSpPr>
          <p:nvPr/>
        </p:nvGrpSpPr>
        <p:grpSpPr bwMode="auto">
          <a:xfrm>
            <a:off x="2209800" y="0"/>
            <a:ext cx="6934200" cy="858838"/>
            <a:chOff x="0" y="-13"/>
            <a:chExt cx="5760" cy="541"/>
          </a:xfrm>
        </p:grpSpPr>
        <p:pic>
          <p:nvPicPr>
            <p:cNvPr id="14" name="Picture 2052" descr="ADBLOGO"/>
            <p:cNvPicPr>
              <a:picLocks noChangeAspect="1" noChangeArrowheads="1"/>
            </p:cNvPicPr>
            <p:nvPr/>
          </p:nvPicPr>
          <p:blipFill>
            <a:blip r:embed="rId5" cstate="print"/>
            <a:srcRect/>
            <a:stretch>
              <a:fillRect/>
            </a:stretch>
          </p:blipFill>
          <p:spPr bwMode="auto">
            <a:xfrm>
              <a:off x="0" y="13"/>
              <a:ext cx="493" cy="438"/>
            </a:xfrm>
            <a:prstGeom prst="rect">
              <a:avLst/>
            </a:prstGeom>
            <a:noFill/>
            <a:ln w="9525">
              <a:noFill/>
              <a:miter lim="800000"/>
              <a:headEnd/>
              <a:tailEnd/>
            </a:ln>
          </p:spPr>
        </p:pic>
        <p:sp>
          <p:nvSpPr>
            <p:cNvPr id="15" name="Rectangle 4"/>
            <p:cNvSpPr>
              <a:spLocks noChangeArrowheads="1"/>
            </p:cNvSpPr>
            <p:nvPr/>
          </p:nvSpPr>
          <p:spPr bwMode="auto">
            <a:xfrm>
              <a:off x="0" y="-13"/>
              <a:ext cx="5760" cy="541"/>
            </a:xfrm>
            <a:prstGeom prst="rect">
              <a:avLst/>
            </a:prstGeom>
            <a:solidFill>
              <a:srgbClr val="006600"/>
            </a:solidFill>
            <a:ln w="9525">
              <a:solidFill>
                <a:schemeClr val="tx1"/>
              </a:solidFill>
              <a:miter lim="800000"/>
              <a:headEnd/>
              <a:tailEnd/>
            </a:ln>
          </p:spPr>
          <p:txBody>
            <a:bodyPr wrap="none" anchor="ctr"/>
            <a:lstStyle/>
            <a:p>
              <a:pPr algn="ctr" fontAlgn="base">
                <a:spcBef>
                  <a:spcPct val="0"/>
                </a:spcBef>
                <a:spcAft>
                  <a:spcPct val="0"/>
                </a:spcAft>
              </a:pPr>
              <a:r>
                <a:rPr lang="fr-FR" sz="2800" dirty="0">
                  <a:solidFill>
                    <a:prstClr val="white"/>
                  </a:solidFill>
                  <a:effectLst>
                    <a:outerShdw blurRad="38100" dist="38100" dir="2700000" algn="tl">
                      <a:srgbClr val="000000"/>
                    </a:outerShdw>
                  </a:effectLst>
                  <a:latin typeface="Arial" charset="0"/>
                </a:rPr>
                <a:t>             </a:t>
              </a:r>
              <a:r>
                <a:rPr lang="fr-FR" sz="2800" dirty="0" err="1">
                  <a:solidFill>
                    <a:prstClr val="white"/>
                  </a:solidFill>
                  <a:effectLst>
                    <a:outerShdw blurRad="38100" dist="38100" dir="2700000" algn="tl">
                      <a:srgbClr val="000000"/>
                    </a:outerShdw>
                  </a:effectLst>
                  <a:latin typeface="Arial" charset="0"/>
                </a:rPr>
                <a:t>African</a:t>
              </a:r>
              <a:r>
                <a:rPr lang="fr-FR" sz="2800" dirty="0">
                  <a:solidFill>
                    <a:prstClr val="white"/>
                  </a:solidFill>
                  <a:effectLst>
                    <a:outerShdw blurRad="38100" dist="38100" dir="2700000" algn="tl">
                      <a:srgbClr val="000000"/>
                    </a:outerShdw>
                  </a:effectLst>
                  <a:latin typeface="Arial" charset="0"/>
                </a:rPr>
                <a:t> </a:t>
              </a:r>
              <a:r>
                <a:rPr lang="fr-FR" sz="2800" dirty="0" err="1">
                  <a:solidFill>
                    <a:prstClr val="white"/>
                  </a:solidFill>
                  <a:effectLst>
                    <a:outerShdw blurRad="38100" dist="38100" dir="2700000" algn="tl">
                      <a:srgbClr val="000000"/>
                    </a:outerShdw>
                  </a:effectLst>
                  <a:latin typeface="Arial" charset="0"/>
                </a:rPr>
                <a:t>Development</a:t>
              </a:r>
              <a:r>
                <a:rPr lang="fr-FR" sz="2800" dirty="0">
                  <a:solidFill>
                    <a:prstClr val="white"/>
                  </a:solidFill>
                  <a:effectLst>
                    <a:outerShdw blurRad="38100" dist="38100" dir="2700000" algn="tl">
                      <a:srgbClr val="000000"/>
                    </a:outerShdw>
                  </a:effectLst>
                  <a:latin typeface="Arial" charset="0"/>
                </a:rPr>
                <a:t> Bank Group</a:t>
              </a:r>
            </a:p>
          </p:txBody>
        </p:sp>
      </p:grpSp>
      <p:pic>
        <p:nvPicPr>
          <p:cNvPr id="16" name="Picture 9" descr="Z:\Photos\6-Divers\Demande\2009\expo2009\Traiter\Agriculture et elevage\Benin_Projet Maraicher Grand Popo Benin.JPG"/>
          <p:cNvPicPr>
            <a:picLocks noChangeArrowheads="1"/>
          </p:cNvPicPr>
          <p:nvPr/>
        </p:nvPicPr>
        <p:blipFill>
          <a:blip r:embed="rId6" cstate="print"/>
          <a:srcRect/>
          <a:stretch>
            <a:fillRect/>
          </a:stretch>
        </p:blipFill>
        <p:spPr bwMode="auto">
          <a:xfrm>
            <a:off x="1292604" y="3696150"/>
            <a:ext cx="2411565" cy="1449928"/>
          </a:xfrm>
          <a:prstGeom prst="rect">
            <a:avLst/>
          </a:prstGeom>
          <a:noFill/>
          <a:ln w="9525">
            <a:noFill/>
            <a:miter lim="800000"/>
            <a:headEnd/>
            <a:tailEnd/>
          </a:ln>
        </p:spPr>
      </p:pic>
      <p:pic>
        <p:nvPicPr>
          <p:cNvPr id="17" name="Picture 2" descr="C:\Users\Majorie\Desktop\GAMBIE_Projet du Port Banjul.jpg"/>
          <p:cNvPicPr>
            <a:picLocks noChangeAspect="1" noChangeArrowheads="1"/>
          </p:cNvPicPr>
          <p:nvPr/>
        </p:nvPicPr>
        <p:blipFill>
          <a:blip r:embed="rId7" cstate="print"/>
          <a:srcRect l="982" r="982"/>
          <a:stretch>
            <a:fillRect/>
          </a:stretch>
        </p:blipFill>
        <p:spPr bwMode="auto">
          <a:xfrm>
            <a:off x="4122423" y="5087067"/>
            <a:ext cx="1880114" cy="1683260"/>
          </a:xfrm>
          <a:prstGeom prst="rect">
            <a:avLst/>
          </a:prstGeom>
          <a:noFill/>
          <a:ln w="9525">
            <a:noFill/>
            <a:miter lim="800000"/>
            <a:headEnd/>
            <a:tailEnd/>
          </a:ln>
        </p:spPr>
      </p:pic>
      <p:pic>
        <p:nvPicPr>
          <p:cNvPr id="1026" name="Picture 2" descr="D:\ONN3555\Pictures\GOPDC\GOPDC\tipper_tractor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906" y="5146079"/>
            <a:ext cx="2278666" cy="171653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ONN3555\Pictures\GOPDC\GOPDC\tipper_tractor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2537" y="5005184"/>
            <a:ext cx="2760463" cy="184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77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4FC38A0-5AA5-4C72-A18D-6AA6BFB98E6F}" type="slidenum">
              <a:rPr lang="en-US" smtClean="0">
                <a:solidFill>
                  <a:prstClr val="black"/>
                </a:solidFill>
              </a:rPr>
              <a:pPr>
                <a:defRPr/>
              </a:pPr>
              <a:t>2</a:t>
            </a:fld>
            <a:endParaRPr lang="en-US">
              <a:solidFill>
                <a:prstClr val="black"/>
              </a:solidFill>
            </a:endParaRPr>
          </a:p>
        </p:txBody>
      </p:sp>
      <p:sp>
        <p:nvSpPr>
          <p:cNvPr id="3" name="Rectangle 2"/>
          <p:cNvSpPr/>
          <p:nvPr/>
        </p:nvSpPr>
        <p:spPr>
          <a:xfrm>
            <a:off x="304800" y="1822371"/>
            <a:ext cx="8153399" cy="3816429"/>
          </a:xfrm>
          <a:prstGeom prst="rect">
            <a:avLst/>
          </a:prstGeom>
        </p:spPr>
        <p:txBody>
          <a:bodyPr wrap="square">
            <a:spAutoFit/>
          </a:bodyPr>
          <a:lstStyle/>
          <a:p>
            <a:pPr fontAlgn="base">
              <a:spcBef>
                <a:spcPct val="0"/>
              </a:spcBef>
              <a:spcAft>
                <a:spcPct val="0"/>
              </a:spcAft>
            </a:pPr>
            <a:r>
              <a:rPr lang="en-US" sz="2000" b="1" dirty="0">
                <a:solidFill>
                  <a:srgbClr val="00B050"/>
                </a:solidFill>
                <a:latin typeface="Calibri" pitchFamily="34" charset="0"/>
                <a:cs typeface="Calibri" pitchFamily="34" charset="0"/>
              </a:rPr>
              <a:t>The </a:t>
            </a:r>
            <a:r>
              <a:rPr lang="en-US" sz="2000" b="1" dirty="0" err="1">
                <a:solidFill>
                  <a:srgbClr val="00B050"/>
                </a:solidFill>
                <a:latin typeface="Calibri" pitchFamily="34" charset="0"/>
                <a:cs typeface="Calibri" pitchFamily="34" charset="0"/>
              </a:rPr>
              <a:t>AfDB</a:t>
            </a:r>
            <a:r>
              <a:rPr lang="en-US" sz="2000" b="1" dirty="0">
                <a:solidFill>
                  <a:srgbClr val="00B050"/>
                </a:solidFill>
                <a:latin typeface="Calibri" pitchFamily="34" charset="0"/>
                <a:cs typeface="Calibri" pitchFamily="34" charset="0"/>
              </a:rPr>
              <a:t> has two lending windows:</a:t>
            </a:r>
          </a:p>
          <a:p>
            <a:pPr fontAlgn="base">
              <a:spcBef>
                <a:spcPct val="0"/>
              </a:spcBef>
              <a:spcAft>
                <a:spcPct val="0"/>
              </a:spcAft>
            </a:pPr>
            <a:endParaRPr lang="en-US" sz="2000" b="1" dirty="0">
              <a:solidFill>
                <a:srgbClr val="00B050"/>
              </a:solidFill>
              <a:latin typeface="Calibri" pitchFamily="34" charset="0"/>
              <a:cs typeface="Calibri" pitchFamily="34" charset="0"/>
            </a:endParaRPr>
          </a:p>
          <a:p>
            <a:pPr marL="457200" indent="-457200" fontAlgn="base">
              <a:spcBef>
                <a:spcPct val="0"/>
              </a:spcBef>
              <a:spcAft>
                <a:spcPct val="0"/>
              </a:spcAft>
              <a:buFont typeface="Arial" pitchFamily="34" charset="0"/>
              <a:buChar char="•"/>
            </a:pPr>
            <a:r>
              <a:rPr lang="en-US" b="1" dirty="0">
                <a:solidFill>
                  <a:srgbClr val="00B050"/>
                </a:solidFill>
                <a:latin typeface="Calibri" pitchFamily="34" charset="0"/>
                <a:cs typeface="Calibri" pitchFamily="34" charset="0"/>
              </a:rPr>
              <a:t>Sovereign Guaranteed Operations (public sector projects through governments at concessionary terms)</a:t>
            </a:r>
          </a:p>
          <a:p>
            <a:pPr marL="457200" indent="-457200" fontAlgn="base">
              <a:spcBef>
                <a:spcPct val="0"/>
              </a:spcBef>
              <a:spcAft>
                <a:spcPct val="0"/>
              </a:spcAft>
              <a:buFont typeface="Arial" pitchFamily="34" charset="0"/>
              <a:buChar char="•"/>
            </a:pPr>
            <a:r>
              <a:rPr lang="en-US" b="1" dirty="0">
                <a:solidFill>
                  <a:srgbClr val="FF0000"/>
                </a:solidFill>
                <a:latin typeface="Calibri" pitchFamily="34" charset="0"/>
                <a:cs typeface="Calibri" pitchFamily="34" charset="0"/>
              </a:rPr>
              <a:t>Non sovereign Guaranteed Operations  - OPSM (private sector projects at commercial terms) </a:t>
            </a:r>
          </a:p>
          <a:p>
            <a:pPr marL="457200" indent="-457200" fontAlgn="base">
              <a:spcBef>
                <a:spcPct val="0"/>
              </a:spcBef>
              <a:spcAft>
                <a:spcPct val="0"/>
              </a:spcAft>
              <a:buFont typeface="Arial" pitchFamily="34" charset="0"/>
              <a:buChar char="•"/>
            </a:pPr>
            <a:endParaRPr lang="en-US" b="1" dirty="0">
              <a:solidFill>
                <a:srgbClr val="00B050"/>
              </a:solidFill>
              <a:latin typeface="Calibri" pitchFamily="34" charset="0"/>
              <a:cs typeface="Calibri" pitchFamily="34" charset="0"/>
            </a:endParaRPr>
          </a:p>
          <a:p>
            <a:pPr fontAlgn="base">
              <a:spcBef>
                <a:spcPct val="0"/>
              </a:spcBef>
              <a:spcAft>
                <a:spcPct val="0"/>
              </a:spcAft>
            </a:pPr>
            <a:r>
              <a:rPr lang="en-US" sz="2000" b="1" dirty="0">
                <a:solidFill>
                  <a:srgbClr val="00B050"/>
                </a:solidFill>
                <a:latin typeface="Calibri" pitchFamily="34" charset="0"/>
                <a:cs typeface="Calibri" pitchFamily="34" charset="0"/>
              </a:rPr>
              <a:t>The </a:t>
            </a:r>
            <a:r>
              <a:rPr lang="en-US" sz="2000" b="1" dirty="0" err="1">
                <a:solidFill>
                  <a:srgbClr val="00B050"/>
                </a:solidFill>
                <a:latin typeface="Calibri" pitchFamily="34" charset="0"/>
                <a:cs typeface="Calibri" pitchFamily="34" charset="0"/>
              </a:rPr>
              <a:t>AfDB</a:t>
            </a:r>
            <a:r>
              <a:rPr lang="en-US" sz="2000" b="1" dirty="0">
                <a:solidFill>
                  <a:srgbClr val="00B050"/>
                </a:solidFill>
                <a:latin typeface="Calibri" pitchFamily="34" charset="0"/>
                <a:cs typeface="Calibri" pitchFamily="34" charset="0"/>
              </a:rPr>
              <a:t> Private Sector’s activities comprise two categories:</a:t>
            </a:r>
          </a:p>
          <a:p>
            <a:pPr fontAlgn="base">
              <a:spcBef>
                <a:spcPct val="0"/>
              </a:spcBef>
              <a:spcAft>
                <a:spcPct val="0"/>
              </a:spcAft>
            </a:pPr>
            <a:endParaRPr lang="en-US" sz="2000" b="1" dirty="0">
              <a:solidFill>
                <a:srgbClr val="00B050"/>
              </a:solidFill>
              <a:latin typeface="Calibri" pitchFamily="34" charset="0"/>
              <a:cs typeface="Calibri" pitchFamily="34" charset="0"/>
            </a:endParaRPr>
          </a:p>
          <a:p>
            <a:pPr marL="342900" indent="-342900" fontAlgn="base">
              <a:spcBef>
                <a:spcPct val="0"/>
              </a:spcBef>
              <a:spcAft>
                <a:spcPct val="0"/>
              </a:spcAft>
              <a:buFont typeface="Arial" pitchFamily="34" charset="0"/>
              <a:buChar char="•"/>
            </a:pPr>
            <a:r>
              <a:rPr lang="en-US" b="1" dirty="0">
                <a:solidFill>
                  <a:srgbClr val="00B050"/>
                </a:solidFill>
                <a:latin typeface="Calibri" pitchFamily="34" charset="0"/>
                <a:cs typeface="Calibri" pitchFamily="34" charset="0"/>
              </a:rPr>
              <a:t>Non-sovereign guaranteed lending activities in the area of Financial Intermediation, Industries &amp; Services, PPPs &amp;  Infrastructure,  Microfinance;</a:t>
            </a:r>
          </a:p>
          <a:p>
            <a:pPr marL="342900" indent="-342900" fontAlgn="base">
              <a:spcBef>
                <a:spcPct val="0"/>
              </a:spcBef>
              <a:spcAft>
                <a:spcPct val="0"/>
              </a:spcAft>
              <a:buFont typeface="Arial" pitchFamily="34" charset="0"/>
              <a:buChar char="•"/>
            </a:pPr>
            <a:r>
              <a:rPr lang="en-US" b="1" dirty="0">
                <a:solidFill>
                  <a:srgbClr val="00B050"/>
                </a:solidFill>
                <a:latin typeface="Calibri" pitchFamily="34" charset="0"/>
                <a:cs typeface="Calibri" pitchFamily="34" charset="0"/>
              </a:rPr>
              <a:t>Non-lending activities including studies, initiatives &amp; new programs.</a:t>
            </a:r>
          </a:p>
          <a:p>
            <a:pPr marL="457200" indent="-457200" fontAlgn="base">
              <a:spcBef>
                <a:spcPct val="0"/>
              </a:spcBef>
              <a:spcAft>
                <a:spcPct val="0"/>
              </a:spcAft>
              <a:buFont typeface="Arial" pitchFamily="34" charset="0"/>
              <a:buChar char="•"/>
            </a:pPr>
            <a:endParaRPr lang="en-US" b="1" dirty="0">
              <a:solidFill>
                <a:srgbClr val="00823B"/>
              </a:solidFill>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 y="0"/>
            <a:ext cx="91567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9" y="0"/>
            <a:ext cx="19018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008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Slide Number Placeholder 6"/>
          <p:cNvSpPr>
            <a:spLocks noGrp="1"/>
          </p:cNvSpPr>
          <p:nvPr>
            <p:ph type="sldNum" sz="quarter" idx="12"/>
          </p:nvPr>
        </p:nvSpPr>
        <p:spPr>
          <a:noFill/>
        </p:spPr>
        <p:txBody>
          <a:bodyPr/>
          <a:lstStyle/>
          <a:p>
            <a:fld id="{1C58E629-D241-46D4-9380-72CD62E8202B}" type="slidenum">
              <a:rPr lang="en-US" smtClean="0"/>
              <a:pPr/>
              <a:t>3</a:t>
            </a:fld>
            <a:endParaRPr lang="en-US" smtClean="0"/>
          </a:p>
        </p:txBody>
      </p:sp>
      <p:sp>
        <p:nvSpPr>
          <p:cNvPr id="328716" name="Rectangle 12"/>
          <p:cNvSpPr>
            <a:spLocks noGrp="1" noChangeArrowheads="1"/>
          </p:cNvSpPr>
          <p:nvPr>
            <p:ph type="body" idx="1"/>
          </p:nvPr>
        </p:nvSpPr>
        <p:spPr>
          <a:xfrm>
            <a:off x="304800" y="1797050"/>
            <a:ext cx="8610600" cy="4568825"/>
          </a:xfrm>
          <a:noFill/>
        </p:spPr>
        <p:txBody>
          <a:bodyPr/>
          <a:lstStyle/>
          <a:p>
            <a:r>
              <a:rPr lang="en-US" sz="2000" dirty="0" smtClean="0">
                <a:solidFill>
                  <a:srgbClr val="0000FF"/>
                </a:solidFill>
              </a:rPr>
              <a:t>Infrastructure </a:t>
            </a:r>
          </a:p>
          <a:p>
            <a:pPr marL="109537" indent="0">
              <a:buNone/>
            </a:pPr>
            <a:endParaRPr lang="en-US" sz="300" dirty="0" smtClean="0">
              <a:solidFill>
                <a:srgbClr val="0000FF"/>
              </a:solidFill>
            </a:endParaRPr>
          </a:p>
          <a:p>
            <a:r>
              <a:rPr lang="en-US" sz="1800" dirty="0" smtClean="0"/>
              <a:t>Focus on Power, Renewable Energy, ICT, Transport, Water</a:t>
            </a:r>
          </a:p>
          <a:p>
            <a:pPr lvl="1"/>
            <a:r>
              <a:rPr lang="en-US" sz="1800" dirty="0" smtClean="0"/>
              <a:t>Encourage PPP operations</a:t>
            </a:r>
          </a:p>
          <a:p>
            <a:pPr lvl="1"/>
            <a:r>
              <a:rPr lang="en-US" sz="1800" dirty="0" smtClean="0"/>
              <a:t>Develop SME linkages</a:t>
            </a:r>
          </a:p>
          <a:p>
            <a:pPr>
              <a:spcBef>
                <a:spcPct val="50000"/>
              </a:spcBef>
            </a:pPr>
            <a:r>
              <a:rPr lang="en-US" sz="2000" dirty="0" smtClean="0">
                <a:solidFill>
                  <a:srgbClr val="0000FF"/>
                </a:solidFill>
              </a:rPr>
              <a:t>Industries &amp; Services</a:t>
            </a:r>
          </a:p>
          <a:p>
            <a:pPr lvl="1"/>
            <a:r>
              <a:rPr lang="en-US" sz="1800" dirty="0" smtClean="0"/>
              <a:t>Manufacturing (</a:t>
            </a:r>
            <a:r>
              <a:rPr lang="en-US" sz="1800" dirty="0" err="1" smtClean="0"/>
              <a:t>e.g</a:t>
            </a:r>
            <a:r>
              <a:rPr lang="en-US" sz="1800" dirty="0" smtClean="0"/>
              <a:t> cement), mining, O&amp;G, agro-industries, hospitality, health</a:t>
            </a:r>
          </a:p>
          <a:p>
            <a:pPr lvl="1"/>
            <a:r>
              <a:rPr lang="en-US" sz="1800" dirty="0" smtClean="0"/>
              <a:t>Mostly medium, large and mega enterprises/project finance</a:t>
            </a:r>
          </a:p>
          <a:p>
            <a:pPr lvl="1"/>
            <a:r>
              <a:rPr lang="en-US" sz="1800" dirty="0" smtClean="0"/>
              <a:t>Develop SME linkages</a:t>
            </a:r>
          </a:p>
          <a:p>
            <a:pPr>
              <a:spcBef>
                <a:spcPct val="50000"/>
              </a:spcBef>
            </a:pPr>
            <a:r>
              <a:rPr lang="en-US" sz="2000" dirty="0" smtClean="0">
                <a:solidFill>
                  <a:srgbClr val="FF0000"/>
                </a:solidFill>
              </a:rPr>
              <a:t>Financial Intermediation</a:t>
            </a:r>
          </a:p>
          <a:p>
            <a:pPr lvl="1"/>
            <a:r>
              <a:rPr lang="en-US" sz="1800" dirty="0" smtClean="0">
                <a:solidFill>
                  <a:srgbClr val="FF0000"/>
                </a:solidFill>
              </a:rPr>
              <a:t>Banks, DFIs, MFIs, housing finance, leasing, insurance, trade facilitation</a:t>
            </a:r>
          </a:p>
          <a:p>
            <a:pPr lvl="1"/>
            <a:r>
              <a:rPr lang="en-US" sz="1800" dirty="0" smtClean="0">
                <a:solidFill>
                  <a:srgbClr val="FF0000"/>
                </a:solidFill>
              </a:rPr>
              <a:t>Medium, small and micro enterprises, capital markets</a:t>
            </a:r>
          </a:p>
        </p:txBody>
      </p:sp>
      <p:sp>
        <p:nvSpPr>
          <p:cNvPr id="2" name="Title 1"/>
          <p:cNvSpPr>
            <a:spLocks noGrp="1"/>
          </p:cNvSpPr>
          <p:nvPr>
            <p:ph type="title"/>
          </p:nvPr>
        </p:nvSpPr>
        <p:spPr>
          <a:xfrm>
            <a:off x="762000" y="1066800"/>
            <a:ext cx="7772400" cy="534983"/>
          </a:xfrm>
        </p:spPr>
        <p:txBody>
          <a:bodyPr>
            <a:noAutofit/>
          </a:bodyPr>
          <a:lstStyle/>
          <a:p>
            <a:pPr algn="ctr"/>
            <a:r>
              <a:rPr lang="en-US" sz="2000" dirty="0" smtClean="0">
                <a:solidFill>
                  <a:srgbClr val="FF0000"/>
                </a:solidFill>
              </a:rPr>
              <a:t/>
            </a:r>
            <a:br>
              <a:rPr lang="en-US" sz="2000" dirty="0" smtClean="0">
                <a:solidFill>
                  <a:srgbClr val="FF0000"/>
                </a:solidFill>
              </a:rPr>
            </a:br>
            <a:r>
              <a:rPr lang="en-US" sz="2000" dirty="0" smtClean="0">
                <a:solidFill>
                  <a:srgbClr val="FF0000"/>
                </a:solidFill>
              </a:rPr>
              <a:t>Areas of Intervention</a:t>
            </a:r>
            <a:r>
              <a:rPr lang="en-US" sz="2000" dirty="0">
                <a:solidFill>
                  <a:srgbClr val="FF0000"/>
                </a:solidFill>
              </a:rPr>
              <a:t/>
            </a:r>
            <a:br>
              <a:rPr lang="en-US" sz="2000" dirty="0">
                <a:solidFill>
                  <a:srgbClr val="FF0000"/>
                </a:solidFill>
              </a:rPr>
            </a:br>
            <a:endParaRPr lang="en-US" sz="2000"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9" y="0"/>
            <a:ext cx="91567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99" y="0"/>
            <a:ext cx="19018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4038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871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2871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2" end="2"/>
                                            </p:txEl>
                                          </p:spTgt>
                                        </p:tgtEl>
                                        <p:attrNameLst>
                                          <p:attrName>ppt_c</p:attrName>
                                        </p:attrNameLst>
                                      </p:cBhvr>
                                      <p:to>
                                        <a:schemeClr val="bg2"/>
                                      </p:to>
                                    </p:animClr>
                                  </p:subTnLst>
                                </p:cTn>
                              </p:par>
                              <p:par>
                                <p:cTn id="11" presetID="1" presetClass="entr" presetSubtype="0" fill="hold" grpId="0" nodeType="withEffect">
                                  <p:stCondLst>
                                    <p:cond delay="0"/>
                                  </p:stCondLst>
                                  <p:childTnLst>
                                    <p:set>
                                      <p:cBhvr>
                                        <p:cTn id="12" dur="1" fill="hold">
                                          <p:stCondLst>
                                            <p:cond delay="499"/>
                                          </p:stCondLst>
                                        </p:cTn>
                                        <p:tgtEl>
                                          <p:spTgt spid="328716">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3" end="3"/>
                                            </p:txEl>
                                          </p:spTgt>
                                        </p:tgtEl>
                                        <p:attrNameLst>
                                          <p:attrName>ppt_c</p:attrName>
                                        </p:attrNameLst>
                                      </p:cBhvr>
                                      <p:to>
                                        <a:schemeClr val="bg2"/>
                                      </p:to>
                                    </p:animClr>
                                  </p:subTnLst>
                                </p:cTn>
                              </p:par>
                              <p:par>
                                <p:cTn id="13" presetID="1" presetClass="entr" presetSubtype="0" fill="hold" grpId="0" nodeType="withEffect">
                                  <p:stCondLst>
                                    <p:cond delay="0"/>
                                  </p:stCondLst>
                                  <p:childTnLst>
                                    <p:set>
                                      <p:cBhvr>
                                        <p:cTn id="14" dur="1" fill="hold">
                                          <p:stCondLst>
                                            <p:cond delay="499"/>
                                          </p:stCondLst>
                                        </p:cTn>
                                        <p:tgtEl>
                                          <p:spTgt spid="328716">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4" end="4"/>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8716">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5" end="5"/>
                                            </p:txEl>
                                          </p:spTgt>
                                        </p:tgtEl>
                                        <p:attrNameLst>
                                          <p:attrName>ppt_c</p:attrName>
                                        </p:attrNameLst>
                                      </p:cBhvr>
                                      <p:to>
                                        <a:schemeClr val="bg2"/>
                                      </p:to>
                                    </p:animClr>
                                  </p:subTnLst>
                                </p:cTn>
                              </p:par>
                              <p:par>
                                <p:cTn id="19" presetID="1" presetClass="entr" presetSubtype="0" fill="hold" grpId="0" nodeType="withEffect">
                                  <p:stCondLst>
                                    <p:cond delay="0"/>
                                  </p:stCondLst>
                                  <p:childTnLst>
                                    <p:set>
                                      <p:cBhvr>
                                        <p:cTn id="20" dur="1" fill="hold">
                                          <p:stCondLst>
                                            <p:cond delay="499"/>
                                          </p:stCondLst>
                                        </p:cTn>
                                        <p:tgtEl>
                                          <p:spTgt spid="328716">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6" end="6"/>
                                            </p:txEl>
                                          </p:spTgt>
                                        </p:tgtEl>
                                        <p:attrNameLst>
                                          <p:attrName>ppt_c</p:attrName>
                                        </p:attrNameLst>
                                      </p:cBhvr>
                                      <p:to>
                                        <a:schemeClr val="bg2"/>
                                      </p:to>
                                    </p:animClr>
                                  </p:subTnLst>
                                </p:cTn>
                              </p:par>
                              <p:par>
                                <p:cTn id="21" presetID="1" presetClass="entr" presetSubtype="0" fill="hold" grpId="0" nodeType="withEffect">
                                  <p:stCondLst>
                                    <p:cond delay="0"/>
                                  </p:stCondLst>
                                  <p:childTnLst>
                                    <p:set>
                                      <p:cBhvr>
                                        <p:cTn id="22" dur="1" fill="hold">
                                          <p:stCondLst>
                                            <p:cond delay="499"/>
                                          </p:stCondLst>
                                        </p:cTn>
                                        <p:tgtEl>
                                          <p:spTgt spid="328716">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7" end="7"/>
                                            </p:txEl>
                                          </p:spTgt>
                                        </p:tgtEl>
                                        <p:attrNameLst>
                                          <p:attrName>ppt_c</p:attrName>
                                        </p:attrNameLst>
                                      </p:cBhvr>
                                      <p:to>
                                        <a:schemeClr val="bg2"/>
                                      </p:to>
                                    </p:animClr>
                                  </p:subTnLst>
                                </p:cTn>
                              </p:par>
                              <p:par>
                                <p:cTn id="23" presetID="1" presetClass="entr" presetSubtype="0" fill="hold" grpId="0" nodeType="withEffect">
                                  <p:stCondLst>
                                    <p:cond delay="0"/>
                                  </p:stCondLst>
                                  <p:childTnLst>
                                    <p:set>
                                      <p:cBhvr>
                                        <p:cTn id="24" dur="1" fill="hold">
                                          <p:stCondLst>
                                            <p:cond delay="499"/>
                                          </p:stCondLst>
                                        </p:cTn>
                                        <p:tgtEl>
                                          <p:spTgt spid="328716">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8" end="8"/>
                                            </p:txEl>
                                          </p:spTgt>
                                        </p:tgtEl>
                                        <p:attrNameLst>
                                          <p:attrName>ppt_c</p:attrName>
                                        </p:attrNameLst>
                                      </p:cBhvr>
                                      <p:to>
                                        <a:schemeClr val="bg2"/>
                                      </p:to>
                                    </p:animClr>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328716">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9" end="9"/>
                                            </p:txEl>
                                          </p:spTgt>
                                        </p:tgtEl>
                                        <p:attrNameLst>
                                          <p:attrName>ppt_c</p:attrName>
                                        </p:attrNameLst>
                                      </p:cBhvr>
                                      <p:to>
                                        <a:schemeClr val="bg2"/>
                                      </p:to>
                                    </p:animClr>
                                  </p:subTnLst>
                                </p:cTn>
                              </p:par>
                              <p:par>
                                <p:cTn id="29" presetID="1" presetClass="entr" presetSubtype="0" fill="hold" grpId="0" nodeType="withEffect">
                                  <p:stCondLst>
                                    <p:cond delay="0"/>
                                  </p:stCondLst>
                                  <p:childTnLst>
                                    <p:set>
                                      <p:cBhvr>
                                        <p:cTn id="30" dur="1" fill="hold">
                                          <p:stCondLst>
                                            <p:cond delay="499"/>
                                          </p:stCondLst>
                                        </p:cTn>
                                        <p:tgtEl>
                                          <p:spTgt spid="328716">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10" end="10"/>
                                            </p:txEl>
                                          </p:spTgt>
                                        </p:tgtEl>
                                        <p:attrNameLst>
                                          <p:attrName>ppt_c</p:attrName>
                                        </p:attrNameLst>
                                      </p:cBhvr>
                                      <p:to>
                                        <a:schemeClr val="bg2"/>
                                      </p:to>
                                    </p:animClr>
                                  </p:subTnLst>
                                </p:cTn>
                              </p:par>
                              <p:par>
                                <p:cTn id="31" presetID="1" presetClass="entr" presetSubtype="0" fill="hold" grpId="0" nodeType="withEffect">
                                  <p:stCondLst>
                                    <p:cond delay="0"/>
                                  </p:stCondLst>
                                  <p:childTnLst>
                                    <p:set>
                                      <p:cBhvr>
                                        <p:cTn id="32" dur="1" fill="hold">
                                          <p:stCondLst>
                                            <p:cond delay="499"/>
                                          </p:stCondLst>
                                        </p:cTn>
                                        <p:tgtEl>
                                          <p:spTgt spid="328716">
                                            <p:txEl>
                                              <p:pRg st="11" end="11"/>
                                            </p:txEl>
                                          </p:spTgt>
                                        </p:tgtEl>
                                        <p:attrNameLst>
                                          <p:attrName>style.visibility</p:attrName>
                                        </p:attrNameLst>
                                      </p:cBhvr>
                                      <p:to>
                                        <p:strVal val="visible"/>
                                      </p:to>
                                    </p:set>
                                  </p:childTnLst>
                                  <p:subTnLst>
                                    <p:animClr clrSpc="rgb" dir="cw">
                                      <p:cBhvr override="childStyle">
                                        <p:cTn dur="1" fill="hold" display="0" masterRel="nextClick" afterEffect="1"/>
                                        <p:tgtEl>
                                          <p:spTgt spid="328716">
                                            <p:txEl>
                                              <p:pRg st="11" end="11"/>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16"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4FC38A0-5AA5-4C72-A18D-6AA6BFB98E6F}" type="slidenum">
              <a:rPr lang="en-US" smtClean="0">
                <a:solidFill>
                  <a:prstClr val="black"/>
                </a:solidFill>
              </a:rPr>
              <a:pPr>
                <a:defRPr/>
              </a:pPr>
              <a:t>4</a:t>
            </a:fld>
            <a:endParaRPr lang="en-US">
              <a:solidFill>
                <a:prstClr val="black"/>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62" y="4"/>
            <a:ext cx="91567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 y="4"/>
            <a:ext cx="1844963"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81000" y="2133600"/>
            <a:ext cx="8305800" cy="2092881"/>
          </a:xfrm>
          <a:prstGeom prst="rect">
            <a:avLst/>
          </a:prstGeom>
        </p:spPr>
        <p:txBody>
          <a:bodyPr wrap="square">
            <a:spAutoFit/>
          </a:bodyPr>
          <a:lstStyle/>
          <a:p>
            <a:endParaRPr lang="en-US" dirty="0">
              <a:solidFill>
                <a:prstClr val="black"/>
              </a:solidFill>
            </a:endParaRPr>
          </a:p>
          <a:p>
            <a:endParaRPr lang="en-US" sz="2000" dirty="0">
              <a:solidFill>
                <a:srgbClr val="00823B"/>
              </a:solidFill>
              <a:latin typeface="Calibri" pitchFamily="34" charset="0"/>
              <a:cs typeface="Calibri" pitchFamily="34" charset="0"/>
            </a:endParaRPr>
          </a:p>
          <a:p>
            <a:endParaRPr lang="en-US" sz="2000" dirty="0">
              <a:solidFill>
                <a:srgbClr val="00823B"/>
              </a:solidFill>
              <a:latin typeface="Calibri" pitchFamily="34" charset="0"/>
              <a:cs typeface="Calibri" pitchFamily="34" charset="0"/>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p:txBody>
      </p:sp>
      <p:sp>
        <p:nvSpPr>
          <p:cNvPr id="7" name="Rectangle 3"/>
          <p:cNvSpPr>
            <a:spLocks noChangeArrowheads="1"/>
          </p:cNvSpPr>
          <p:nvPr/>
        </p:nvSpPr>
        <p:spPr bwMode="auto">
          <a:xfrm>
            <a:off x="457201" y="1878330"/>
            <a:ext cx="8189912"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2000" b="1"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en-US" sz="1600" b="1"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Client Company must be located and incorporated in a Regional Member Country (Africa),</a:t>
            </a:r>
            <a:r>
              <a:rPr kumimoji="0" lang="en-US" altLang="en-US" sz="1600" b="0" i="0" u="none" strike="noStrike" cap="none" normalizeH="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r>
              <a:rPr lang="en-US" altLang="ar-SA" sz="1600" dirty="0">
                <a:solidFill>
                  <a:srgbClr val="00B050"/>
                </a:solidFill>
                <a:latin typeface="Arial" panose="020B0604020202020204" pitchFamily="34" charset="0"/>
                <a:ea typeface="Times New Roman" panose="02020603050405020304" pitchFamily="18" charset="0"/>
                <a:cs typeface="Arial" panose="020B0604020202020204" pitchFamily="34" charset="0"/>
              </a:rPr>
              <a:t>whether promoted by African or </a:t>
            </a:r>
            <a:r>
              <a:rPr lang="en-US" altLang="ar-SA" sz="1600" dirty="0">
                <a:solidFill>
                  <a:srgbClr val="FF0000"/>
                </a:solidFill>
                <a:latin typeface="Arial" panose="020B0604020202020204" pitchFamily="34" charset="0"/>
                <a:ea typeface="Times New Roman" panose="02020603050405020304" pitchFamily="18" charset="0"/>
                <a:cs typeface="Arial" panose="020B0604020202020204" pitchFamily="34" charset="0"/>
              </a:rPr>
              <a:t>non-African investors</a:t>
            </a:r>
            <a:r>
              <a:rPr lang="en-US" altLang="ar-SA" sz="1600" b="1" kern="0" dirty="0">
                <a:solidFill>
                  <a:srgbClr val="00B050"/>
                </a:solidFill>
                <a:latin typeface="Calibri" pitchFamily="34" charset="0"/>
                <a:cs typeface="Calibri" pitchFamily="34" charset="0"/>
              </a:rPr>
              <a:t>.</a:t>
            </a: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smtClean="0">
              <a:ln>
                <a:noFill/>
              </a:ln>
              <a:solidFill>
                <a:srgbClr val="00B05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Majority of equity must be privately held (an Enterprise majority owned by the government may also be eligible for Bank assistance, provided that it satisfies the criteria of financial viability, operational and managerial autonomy, and it is run on a commercial basis).</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600" b="0" i="0" u="none" strike="noStrike" cap="none" normalizeH="0" baseline="0" dirty="0" smtClean="0">
              <a:ln>
                <a:noFill/>
              </a:ln>
              <a:solidFill>
                <a:srgbClr val="00B050"/>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Equity contribution must be at least 30% of total project cost.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fr-FR" altLang="en-US" sz="1600" dirty="0" smtClean="0">
                <a:solidFill>
                  <a:srgbClr val="00B050"/>
                </a:solidFill>
                <a:latin typeface="Arial" panose="020B0604020202020204" pitchFamily="34" charset="0"/>
                <a:ea typeface="Times New Roman" panose="02020603050405020304" pitchFamily="18" charset="0"/>
                <a:cs typeface="Arial" panose="020B0604020202020204" pitchFamily="34" charset="0"/>
              </a:rPr>
              <a:t>Total </a:t>
            </a:r>
            <a:r>
              <a:rPr lang="fr-FR" altLang="en-US" sz="1600" dirty="0" err="1" smtClean="0">
                <a:solidFill>
                  <a:srgbClr val="00B050"/>
                </a:solidFill>
                <a:latin typeface="Arial" panose="020B0604020202020204" pitchFamily="34" charset="0"/>
                <a:ea typeface="Times New Roman" panose="02020603050405020304" pitchFamily="18" charset="0"/>
                <a:cs typeface="Arial" panose="020B0604020202020204" pitchFamily="34" charset="0"/>
              </a:rPr>
              <a:t>project</a:t>
            </a:r>
            <a:r>
              <a:rPr lang="fr-FR" altLang="en-US" sz="1600" dirty="0" smtClean="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fr-FR" altLang="en-US" sz="1600" dirty="0" err="1" smtClean="0">
                <a:solidFill>
                  <a:srgbClr val="00B050"/>
                </a:solidFill>
                <a:latin typeface="Arial" panose="020B0604020202020204" pitchFamily="34" charset="0"/>
                <a:ea typeface="Times New Roman" panose="02020603050405020304" pitchFamily="18" charset="0"/>
                <a:cs typeface="Arial" panose="020B0604020202020204" pitchFamily="34" charset="0"/>
              </a:rPr>
              <a:t>cost</a:t>
            </a:r>
            <a:r>
              <a:rPr lang="fr-FR" altLang="en-US" sz="1600" dirty="0" smtClean="0">
                <a:solidFill>
                  <a:srgbClr val="00B050"/>
                </a:solidFill>
                <a:latin typeface="Arial" panose="020B0604020202020204" pitchFamily="34" charset="0"/>
                <a:ea typeface="Times New Roman" panose="02020603050405020304" pitchFamily="18" charset="0"/>
                <a:cs typeface="Arial" panose="020B0604020202020204" pitchFamily="34" charset="0"/>
              </a:rPr>
              <a:t> : minimum of USD 20 million</a:t>
            </a:r>
            <a:endPar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Maximum </a:t>
            </a:r>
            <a:r>
              <a:rPr kumimoji="0" lang="en-US" altLang="en-US" sz="1600" b="0" i="0" u="none" strike="noStrike" cap="none" normalizeH="0" baseline="0" dirty="0" err="1"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AfDB</a:t>
            </a: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 participation cannot exceed 30% of total project cost for Greenfield projects - can be higher for projects entailing expansion of existing facilities.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smtClean="0">
              <a:ln>
                <a:noFill/>
              </a:ln>
              <a:solidFill>
                <a:srgbClr val="00B050"/>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Evidence of strong integrity, good reputation and adequate financial standing. </a:t>
            </a:r>
            <a:endParaRPr kumimoji="0" lang="en-US" altLang="en-US" sz="800" b="0" i="0" u="none" strike="noStrike" cap="none" normalizeH="0" baseline="0" dirty="0" smtClean="0">
              <a:ln>
                <a:noFill/>
              </a:ln>
              <a:solidFill>
                <a:srgbClr val="00B05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rgbClr val="00B050"/>
              </a:solidFill>
              <a:effectLst/>
              <a:latin typeface="Arial" panose="020B0604020202020204" pitchFamily="34" charset="0"/>
            </a:endParaRPr>
          </a:p>
        </p:txBody>
      </p:sp>
      <p:sp>
        <p:nvSpPr>
          <p:cNvPr id="8" name="TextBox 7"/>
          <p:cNvSpPr txBox="1"/>
          <p:nvPr/>
        </p:nvSpPr>
        <p:spPr>
          <a:xfrm>
            <a:off x="609600" y="1172285"/>
            <a:ext cx="6858000" cy="800219"/>
          </a:xfrm>
          <a:prstGeom prst="rect">
            <a:avLst/>
          </a:prstGeom>
          <a:noFill/>
        </p:spPr>
        <p:txBody>
          <a:bodyPr wrap="square" rtlCol="0">
            <a:spAutoFit/>
          </a:bodyPr>
          <a:lstStyle/>
          <a:p>
            <a:pPr lvl="0" algn="ctr"/>
            <a:r>
              <a:rPr lang="en-US" altLang="en-US" sz="2800" b="1" dirty="0">
                <a:solidFill>
                  <a:srgbClr val="00B050"/>
                </a:solidFill>
                <a:latin typeface="Arial" panose="020B0604020202020204" pitchFamily="34" charset="0"/>
                <a:ea typeface="Times New Roman" panose="02020603050405020304" pitchFamily="18" charset="0"/>
                <a:cs typeface="Arial" panose="020B0604020202020204" pitchFamily="34" charset="0"/>
              </a:rPr>
              <a:t>Eligibility criteria</a:t>
            </a:r>
            <a:endParaRPr lang="en-US" altLang="en-US" sz="2800" dirty="0">
              <a:solidFill>
                <a:srgbClr val="00B050"/>
              </a:solidFill>
              <a:ea typeface="Times New Roman" panose="02020603050405020304" pitchFamily="18" charset="0"/>
            </a:endParaRPr>
          </a:p>
          <a:p>
            <a:endParaRPr lang="en-US" dirty="0"/>
          </a:p>
        </p:txBody>
      </p:sp>
    </p:spTree>
    <p:extLst>
      <p:ext uri="{BB962C8B-B14F-4D97-AF65-F5344CB8AC3E}">
        <p14:creationId xmlns:p14="http://schemas.microsoft.com/office/powerpoint/2010/main" val="2501540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17"/>
          <p:cNvSpPr>
            <a:spLocks noGrp="1"/>
          </p:cNvSpPr>
          <p:nvPr>
            <p:ph type="sldNum" sz="quarter" idx="12"/>
          </p:nvPr>
        </p:nvSpPr>
        <p:spPr/>
        <p:txBody>
          <a:bodyPr/>
          <a:lstStyle/>
          <a:p>
            <a:pPr>
              <a:defRPr/>
            </a:pPr>
            <a:fld id="{660542D7-8D6A-4326-901A-AA0AF46B59FB}" type="slidenum">
              <a:rPr lang="en-US">
                <a:solidFill>
                  <a:prstClr val="black"/>
                </a:solidFill>
              </a:rPr>
              <a:pPr>
                <a:defRPr/>
              </a:pPr>
              <a:t>5</a:t>
            </a:fld>
            <a:endParaRPr lang="en-US">
              <a:solidFill>
                <a:prstClr val="black"/>
              </a:solidFill>
            </a:endParaRPr>
          </a:p>
        </p:txBody>
      </p:sp>
      <p:sp>
        <p:nvSpPr>
          <p:cNvPr id="139269" name="Rectangle 2"/>
          <p:cNvSpPr>
            <a:spLocks noChangeArrowheads="1"/>
          </p:cNvSpPr>
          <p:nvPr/>
        </p:nvSpPr>
        <p:spPr bwMode="auto">
          <a:xfrm>
            <a:off x="642938" y="-77788"/>
            <a:ext cx="7740650" cy="382588"/>
          </a:xfrm>
          <a:prstGeom prst="rect">
            <a:avLst/>
          </a:prstGeom>
          <a:noFill/>
          <a:ln w="9525">
            <a:noFill/>
            <a:miter lim="800000"/>
            <a:headEnd/>
            <a:tailEnd/>
          </a:ln>
        </p:spPr>
        <p:txBody>
          <a:bodyPr anchor="ctr"/>
          <a:lstStyle/>
          <a:p>
            <a:pPr fontAlgn="base">
              <a:spcBef>
                <a:spcPct val="0"/>
              </a:spcBef>
              <a:spcAft>
                <a:spcPct val="0"/>
              </a:spcAft>
              <a:tabLst>
                <a:tab pos="2230438" algn="l"/>
              </a:tabLst>
            </a:pPr>
            <a:r>
              <a:rPr lang="fr-FR" sz="4900" b="1">
                <a:solidFill>
                  <a:srgbClr val="69676D"/>
                </a:solidFill>
                <a:latin typeface="Times New Roman" pitchFamily="18" charset="0"/>
              </a:rPr>
              <a:t> </a:t>
            </a:r>
          </a:p>
        </p:txBody>
      </p:sp>
      <p:sp>
        <p:nvSpPr>
          <p:cNvPr id="139312" name="Rectangle 48"/>
          <p:cNvSpPr>
            <a:spLocks/>
          </p:cNvSpPr>
          <p:nvPr/>
        </p:nvSpPr>
        <p:spPr bwMode="auto">
          <a:xfrm>
            <a:off x="0" y="0"/>
            <a:ext cx="9144000" cy="838200"/>
          </a:xfrm>
          <a:prstGeom prst="rect">
            <a:avLst/>
          </a:prstGeom>
          <a:noFill/>
          <a:ln w="9525" algn="ctr">
            <a:noFill/>
            <a:miter lim="800000"/>
            <a:headEnd/>
            <a:tailEnd/>
          </a:ln>
          <a:effectLst/>
        </p:spPr>
        <p:txBody>
          <a:bodyPr anchor="ctr"/>
          <a:lstStyle/>
          <a:p>
            <a:pPr algn="ctr" eaLnBrk="0" fontAlgn="base" hangingPunct="0">
              <a:spcBef>
                <a:spcPct val="0"/>
              </a:spcBef>
              <a:spcAft>
                <a:spcPct val="0"/>
              </a:spcAft>
            </a:pPr>
            <a:r>
              <a:rPr lang="fr-FR" sz="2400" b="1" dirty="0">
                <a:solidFill>
                  <a:srgbClr val="00B050"/>
                </a:solidFill>
                <a:latin typeface="Arial" charset="0"/>
              </a:rPr>
              <a:t> </a:t>
            </a:r>
            <a:endParaRPr lang="fr-FR" sz="2400" b="1" dirty="0" smtClean="0">
              <a:solidFill>
                <a:srgbClr val="00B050"/>
              </a:solidFill>
              <a:latin typeface="Arial" charset="0"/>
            </a:endParaRPr>
          </a:p>
          <a:p>
            <a:pPr algn="ctr" eaLnBrk="0" fontAlgn="base" hangingPunct="0">
              <a:spcBef>
                <a:spcPct val="0"/>
              </a:spcBef>
              <a:spcAft>
                <a:spcPct val="0"/>
              </a:spcAft>
            </a:pPr>
            <a:r>
              <a:rPr lang="en-US" sz="3200" b="1" dirty="0" smtClean="0">
                <a:solidFill>
                  <a:srgbClr val="00B050"/>
                </a:solidFill>
              </a:rPr>
              <a:t>Application </a:t>
            </a:r>
            <a:r>
              <a:rPr lang="en-US" sz="3200" b="1" dirty="0">
                <a:solidFill>
                  <a:srgbClr val="00B050"/>
                </a:solidFill>
              </a:rPr>
              <a:t>procedure</a:t>
            </a:r>
            <a:endParaRPr lang="en-US" sz="3200" dirty="0">
              <a:solidFill>
                <a:srgbClr val="00B050"/>
              </a:solidFill>
            </a:endParaRPr>
          </a:p>
          <a:p>
            <a:pPr eaLnBrk="0" fontAlgn="base" hangingPunct="0">
              <a:spcBef>
                <a:spcPct val="0"/>
              </a:spcBef>
              <a:spcAft>
                <a:spcPct val="0"/>
              </a:spcAft>
            </a:pPr>
            <a:endParaRPr lang="fr-FR" sz="2400" b="1" dirty="0">
              <a:solidFill>
                <a:srgbClr val="00B050"/>
              </a:solidFill>
              <a:latin typeface="Arial" charset="0"/>
            </a:endParaRPr>
          </a:p>
        </p:txBody>
      </p:sp>
      <p:sp>
        <p:nvSpPr>
          <p:cNvPr id="2" name="TextBox 1"/>
          <p:cNvSpPr txBox="1"/>
          <p:nvPr/>
        </p:nvSpPr>
        <p:spPr>
          <a:xfrm>
            <a:off x="304800" y="1143000"/>
            <a:ext cx="8534400" cy="4524315"/>
          </a:xfrm>
          <a:prstGeom prst="rect">
            <a:avLst/>
          </a:prstGeom>
          <a:noFill/>
        </p:spPr>
        <p:txBody>
          <a:bodyPr wrap="square" rtlCol="0">
            <a:spAutoFit/>
          </a:bodyPr>
          <a:lstStyle/>
          <a:p>
            <a:r>
              <a:rPr lang="en-US" dirty="0" smtClean="0">
                <a:solidFill>
                  <a:srgbClr val="00B050"/>
                </a:solidFill>
              </a:rPr>
              <a:t>To </a:t>
            </a:r>
            <a:r>
              <a:rPr lang="en-US" dirty="0">
                <a:solidFill>
                  <a:srgbClr val="00B050"/>
                </a:solidFill>
              </a:rPr>
              <a:t>enable the Bank to promptly assess the eligibility of a project for investment, interested enterprises should submit a feasibility study, including the following information : </a:t>
            </a:r>
            <a:endParaRPr lang="en-US" dirty="0" smtClean="0">
              <a:solidFill>
                <a:srgbClr val="00B050"/>
              </a:solidFill>
            </a:endParaRPr>
          </a:p>
          <a:p>
            <a:endParaRPr lang="en-US" dirty="0">
              <a:solidFill>
                <a:srgbClr val="00B050"/>
              </a:solidFill>
            </a:endParaRPr>
          </a:p>
          <a:p>
            <a:pPr marL="285750" lvl="0" indent="-285750">
              <a:buFont typeface="Arial" panose="020B0604020202020204" pitchFamily="34" charset="0"/>
              <a:buChar char="•"/>
            </a:pPr>
            <a:r>
              <a:rPr lang="en-US" dirty="0">
                <a:solidFill>
                  <a:srgbClr val="00B050"/>
                </a:solidFill>
              </a:rPr>
              <a:t>D</a:t>
            </a:r>
            <a:r>
              <a:rPr lang="en-US" dirty="0" smtClean="0">
                <a:solidFill>
                  <a:srgbClr val="00B050"/>
                </a:solidFill>
              </a:rPr>
              <a:t>escription </a:t>
            </a:r>
            <a:r>
              <a:rPr lang="en-US" dirty="0">
                <a:solidFill>
                  <a:srgbClr val="00B050"/>
                </a:solidFill>
              </a:rPr>
              <a:t>of the project; </a:t>
            </a:r>
          </a:p>
          <a:p>
            <a:pPr marL="285750" lvl="0" indent="-285750">
              <a:buFont typeface="Arial" panose="020B0604020202020204" pitchFamily="34" charset="0"/>
              <a:buChar char="•"/>
            </a:pPr>
            <a:r>
              <a:rPr lang="en-US" dirty="0">
                <a:solidFill>
                  <a:srgbClr val="00B050"/>
                </a:solidFill>
              </a:rPr>
              <a:t>I</a:t>
            </a:r>
            <a:r>
              <a:rPr lang="en-US" dirty="0" smtClean="0">
                <a:solidFill>
                  <a:srgbClr val="00B050"/>
                </a:solidFill>
              </a:rPr>
              <a:t>nformation </a:t>
            </a:r>
            <a:r>
              <a:rPr lang="en-US" dirty="0">
                <a:solidFill>
                  <a:srgbClr val="00B050"/>
                </a:solidFill>
              </a:rPr>
              <a:t>on the sponsors track-record,  including financial and managerial background; </a:t>
            </a:r>
          </a:p>
          <a:p>
            <a:pPr marL="285750" lvl="0" indent="-285750">
              <a:buFont typeface="Arial" panose="020B0604020202020204" pitchFamily="34" charset="0"/>
              <a:buChar char="•"/>
            </a:pPr>
            <a:r>
              <a:rPr lang="en-US" dirty="0">
                <a:solidFill>
                  <a:srgbClr val="00B050"/>
                </a:solidFill>
              </a:rPr>
              <a:t>C</a:t>
            </a:r>
            <a:r>
              <a:rPr lang="en-US" dirty="0" smtClean="0">
                <a:solidFill>
                  <a:srgbClr val="00B050"/>
                </a:solidFill>
              </a:rPr>
              <a:t>ost </a:t>
            </a:r>
            <a:r>
              <a:rPr lang="en-US" dirty="0">
                <a:solidFill>
                  <a:srgbClr val="00B050"/>
                </a:solidFill>
              </a:rPr>
              <a:t>estimates, including foreign exchange requirements; </a:t>
            </a:r>
          </a:p>
          <a:p>
            <a:pPr marL="285750" lvl="0" indent="-285750">
              <a:buFont typeface="Arial" panose="020B0604020202020204" pitchFamily="34" charset="0"/>
              <a:buChar char="•"/>
            </a:pPr>
            <a:r>
              <a:rPr lang="en-US" dirty="0">
                <a:solidFill>
                  <a:srgbClr val="00B050"/>
                </a:solidFill>
              </a:rPr>
              <a:t> </a:t>
            </a:r>
            <a:r>
              <a:rPr lang="en-US" dirty="0" smtClean="0">
                <a:solidFill>
                  <a:srgbClr val="00B050"/>
                </a:solidFill>
              </a:rPr>
              <a:t>Financing </a:t>
            </a:r>
            <a:r>
              <a:rPr lang="en-US" dirty="0">
                <a:solidFill>
                  <a:srgbClr val="00B050"/>
                </a:solidFill>
              </a:rPr>
              <a:t>plan, indicating the amount of </a:t>
            </a:r>
            <a:r>
              <a:rPr lang="en-US" dirty="0" err="1" smtClean="0">
                <a:solidFill>
                  <a:srgbClr val="00B050"/>
                </a:solidFill>
              </a:rPr>
              <a:t>AfDB</a:t>
            </a:r>
            <a:r>
              <a:rPr lang="en-US" dirty="0" smtClean="0">
                <a:solidFill>
                  <a:srgbClr val="00B050"/>
                </a:solidFill>
              </a:rPr>
              <a:t> </a:t>
            </a:r>
            <a:r>
              <a:rPr lang="en-US" dirty="0">
                <a:solidFill>
                  <a:srgbClr val="00B050"/>
                </a:solidFill>
              </a:rPr>
              <a:t>financing desired; </a:t>
            </a:r>
          </a:p>
          <a:p>
            <a:pPr marL="285750" lvl="0" indent="-285750">
              <a:buFont typeface="Arial" panose="020B0604020202020204" pitchFamily="34" charset="0"/>
              <a:buChar char="•"/>
            </a:pPr>
            <a:r>
              <a:rPr lang="en-US" dirty="0">
                <a:solidFill>
                  <a:srgbClr val="00B050"/>
                </a:solidFill>
              </a:rPr>
              <a:t> </a:t>
            </a:r>
            <a:r>
              <a:rPr lang="en-US" dirty="0" smtClean="0">
                <a:solidFill>
                  <a:srgbClr val="00B050"/>
                </a:solidFill>
              </a:rPr>
              <a:t>Market </a:t>
            </a:r>
            <a:r>
              <a:rPr lang="en-US" dirty="0">
                <a:solidFill>
                  <a:srgbClr val="00B050"/>
                </a:solidFill>
              </a:rPr>
              <a:t>prospect, including proposed marketing arrangements; and </a:t>
            </a:r>
          </a:p>
          <a:p>
            <a:pPr lvl="0"/>
            <a:r>
              <a:rPr lang="en-US" dirty="0">
                <a:solidFill>
                  <a:srgbClr val="00B050"/>
                </a:solidFill>
              </a:rPr>
              <a:t> implementation plan, including the status of government approvals (if any).</a:t>
            </a:r>
          </a:p>
          <a:p>
            <a:pPr marL="285750" indent="-285750">
              <a:buFont typeface="Arial" panose="020B0604020202020204" pitchFamily="34" charset="0"/>
              <a:buChar char="•"/>
            </a:pPr>
            <a:r>
              <a:rPr lang="en-US" dirty="0">
                <a:solidFill>
                  <a:srgbClr val="00B050"/>
                </a:solidFill>
              </a:rPr>
              <a:t>After this information is assessed, the Bank will convey its preliminary views to the applicant.  It may ask for additional details and documents for further processing. The Bank will observe confidentiality in its dealing with project sponsors</a:t>
            </a:r>
          </a:p>
        </p:txBody>
      </p:sp>
    </p:spTree>
    <p:extLst>
      <p:ext uri="{BB962C8B-B14F-4D97-AF65-F5344CB8AC3E}">
        <p14:creationId xmlns:p14="http://schemas.microsoft.com/office/powerpoint/2010/main" val="46873780"/>
      </p:ext>
    </p:extLst>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2.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3.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4.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5.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6.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docProps/app.xml><?xml version="1.0" encoding="utf-8"?>
<Properties xmlns="http://schemas.openxmlformats.org/officeDocument/2006/extended-properties" xmlns:vt="http://schemas.openxmlformats.org/officeDocument/2006/docPropsVTypes">
  <TotalTime>351</TotalTime>
  <Words>348</Words>
  <Application>Microsoft Office PowerPoint</Application>
  <PresentationFormat>Presentazione su schermo (4:3)</PresentationFormat>
  <Paragraphs>61</Paragraphs>
  <Slides>5</Slides>
  <Notes>2</Notes>
  <HiddenSlides>0</HiddenSlides>
  <MMClips>0</MMClips>
  <ScaleCrop>false</ScaleCrop>
  <HeadingPairs>
    <vt:vector size="4" baseType="variant">
      <vt:variant>
        <vt:lpstr>Tema</vt:lpstr>
      </vt:variant>
      <vt:variant>
        <vt:i4>2</vt:i4>
      </vt:variant>
      <vt:variant>
        <vt:lpstr>Titoli diapositive</vt:lpstr>
      </vt:variant>
      <vt:variant>
        <vt:i4>5</vt:i4>
      </vt:variant>
    </vt:vector>
  </HeadingPairs>
  <TitlesOfParts>
    <vt:vector size="7" baseType="lpstr">
      <vt:lpstr>Concourse</vt:lpstr>
      <vt:lpstr>1_Concourse</vt:lpstr>
      <vt:lpstr>Presentazione standard di PowerPoint</vt:lpstr>
      <vt:lpstr>Presentazione standard di PowerPoint</vt:lpstr>
      <vt:lpstr> Areas of Intervention </vt:lpstr>
      <vt:lpstr>Presentazione standard di PowerPoint</vt:lpstr>
      <vt:lpstr>Presentazione standard di PowerPoint</vt:lpstr>
    </vt:vector>
  </TitlesOfParts>
  <Company>ADB/BAD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HADJADJ AOUL, SABRINA</dc:creator>
  <cp:lastModifiedBy>Ciulla Alessandra</cp:lastModifiedBy>
  <cp:revision>8</cp:revision>
  <cp:lastPrinted>2014-10-20T13:49:32Z</cp:lastPrinted>
  <dcterms:created xsi:type="dcterms:W3CDTF">2013-06-26T13:10:26Z</dcterms:created>
  <dcterms:modified xsi:type="dcterms:W3CDTF">2014-11-11T09:38:48Z</dcterms:modified>
</cp:coreProperties>
</file>